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68" r:id="rId2"/>
    <p:sldId id="269" r:id="rId3"/>
    <p:sldId id="256" r:id="rId4"/>
    <p:sldId id="257" r:id="rId5"/>
    <p:sldId id="258" r:id="rId6"/>
    <p:sldId id="290" r:id="rId7"/>
    <p:sldId id="259" r:id="rId8"/>
    <p:sldId id="260" r:id="rId9"/>
    <p:sldId id="261" r:id="rId10"/>
    <p:sldId id="291" r:id="rId11"/>
    <p:sldId id="280" r:id="rId12"/>
    <p:sldId id="281" r:id="rId13"/>
    <p:sldId id="282" r:id="rId14"/>
    <p:sldId id="284" r:id="rId15"/>
    <p:sldId id="288" r:id="rId16"/>
    <p:sldId id="287" r:id="rId17"/>
    <p:sldId id="286" r:id="rId18"/>
    <p:sldId id="285" r:id="rId19"/>
    <p:sldId id="28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3450" autoAdjust="0"/>
  </p:normalViewPr>
  <p:slideViewPr>
    <p:cSldViewPr>
      <p:cViewPr varScale="1">
        <p:scale>
          <a:sx n="38" d="100"/>
          <a:sy n="38" d="100"/>
        </p:scale>
        <p:origin x="2746" y="5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2256" y="-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D697A9-CF84-4680-B2D8-AE89375DB121}" type="datetimeFigureOut">
              <a:rPr lang="en-US" smtClean="0"/>
              <a:pPr/>
              <a:t>12/6/2018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806528-2692-412D-A2EE-B622022D8578}" type="slidenum">
              <a:rPr lang="en-US" smtClean="0"/>
              <a:pPr/>
              <a:t>‹#›</a:t>
            </a:fld>
            <a:endParaRPr lang="en-US"/>
          </a:p>
        </p:txBody>
      </p:sp>
    </p:spTree>
    <p:extLst>
      <p:ext uri="{BB962C8B-B14F-4D97-AF65-F5344CB8AC3E}">
        <p14:creationId xmlns:p14="http://schemas.microsoft.com/office/powerpoint/2010/main" val="254302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A26F02-DB3E-4BF5-AB0A-16AD3BBFF6E9}" type="datetimeFigureOut">
              <a:rPr lang="en-US" smtClean="0"/>
              <a:pPr/>
              <a:t>12/6/2018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BECB94-59F6-4B21-9561-E1B823159D4C}" type="slidenum">
              <a:rPr lang="en-US" smtClean="0"/>
              <a:pPr/>
              <a:t>‹#›</a:t>
            </a:fld>
            <a:endParaRPr lang="en-US"/>
          </a:p>
        </p:txBody>
      </p:sp>
    </p:spTree>
    <p:extLst>
      <p:ext uri="{BB962C8B-B14F-4D97-AF65-F5344CB8AC3E}">
        <p14:creationId xmlns:p14="http://schemas.microsoft.com/office/powerpoint/2010/main" val="3505806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1" kern="1200" dirty="0" smtClean="0">
                <a:solidFill>
                  <a:schemeClr val="tx1"/>
                </a:solidFill>
                <a:latin typeface="+mn-lt"/>
                <a:ea typeface="+mn-ea"/>
                <a:cs typeface="+mn-cs"/>
              </a:rPr>
              <a:t>Ethics and Floodwater Engineering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Fourth Hour</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the fourth hour we will look at ethical considerations for inspections of completed flood control works and emergency management.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An ounce of prevention is worth a pound of cure.</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wish I’d said this first, but Ben Franklin beat me to it.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saying applies to inspection of completed flood control works and to emergency management.  Why build projects that have problems and why have damage from natural phenomena?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a dozen years I headed our local Corps District’s Inspection of Completed Civil Works Program and was Chief of their Emergency Management Branch.  Pairing these two was a good marriage.  If unusually high water occurred we heard about it through our emergency channels and could then see if which of over 130 projects might be damaged.  The Corps built projects under many authorities, but most had the same characteristics of the local sponsor (city, county, state, flood control district) providing lands, easements, and rights-of-way: holding the federal government harmless; and sharing the cost.  If the locals maintained the project in good condition (as determined by our inspection group), then in the event of a large flood that damages the project, the Corps will repair the damage.  Almost all locals keep the projects in good shape, but it does help to remind them every year or two of their responsibility and minor deficiency that needs to be fixed.  Most local maintenance consists of minor </a:t>
            </a:r>
          </a:p>
          <a:p>
            <a:r>
              <a:rPr lang="en-US" sz="1200" kern="1200" dirty="0" smtClean="0">
                <a:solidFill>
                  <a:schemeClr val="tx1"/>
                </a:solidFill>
                <a:latin typeface="+mn-lt"/>
                <a:ea typeface="+mn-ea"/>
                <a:cs typeface="+mn-cs"/>
              </a:rPr>
              <a:t>erosion repair, channel clearing, and weed and trash removal at inlets.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saw something that bothered me.  We kept making the same mistakes on the same rivers.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6BECB94-59F6-4B21-9561-E1B823159D4C}" type="slidenum">
              <a:rPr lang="en-US" smtClean="0"/>
              <a:pPr/>
              <a:t>1</a:t>
            </a:fld>
            <a:endParaRPr lang="en-US"/>
          </a:p>
        </p:txBody>
      </p:sp>
    </p:spTree>
    <p:extLst>
      <p:ext uri="{BB962C8B-B14F-4D97-AF65-F5344CB8AC3E}">
        <p14:creationId xmlns:p14="http://schemas.microsoft.com/office/powerpoint/2010/main" val="2144430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mn-lt"/>
                <a:ea typeface="+mn-ea"/>
                <a:cs typeface="+mn-cs"/>
              </a:rPr>
              <a:t>I remember when I first heard the advice about moving the high esteemed hero state to the lowly depressed state I didn’t want to believe it.  However, my experience with flood victims supports the notion of moving from hero, through anger to mild depression.</a:t>
            </a:r>
          </a:p>
          <a:p>
            <a:r>
              <a:rPr lang="en-US" sz="1200" kern="1200" dirty="0" smtClean="0">
                <a:solidFill>
                  <a:schemeClr val="tx1"/>
                </a:solidFill>
                <a:latin typeface="+mn-lt"/>
                <a:ea typeface="+mn-ea"/>
                <a:cs typeface="+mn-cs"/>
              </a:rPr>
              <a:t>When flood victims are in a state of mild depression they “own responsibility for cleaning-up their property”.  I remember one lady sighing and saying that “they had been planning to go to Hawaii, but that would just have to wait another year.”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Once the flood victim is in the objective mild depressed state it is time to talk about removing all sheetrock up to (and a little above) the high water mark in the house.  The insulation behind the removed sheetrock also needs to be removed.  The bed mattresses need to be discarded because they are full of contaminated water.  Turn the power off and have an electrician check out your circuitry after it dries.  Some things can be washed, but many should be discarded.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Ethical concept:  During emergency situations the floodwater engineer needs to consider the emotional state of flood victims. </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10</a:t>
            </a:fld>
            <a:endParaRPr lang="en-US"/>
          </a:p>
        </p:txBody>
      </p:sp>
    </p:spTree>
    <p:extLst>
      <p:ext uri="{BB962C8B-B14F-4D97-AF65-F5344CB8AC3E}">
        <p14:creationId xmlns:p14="http://schemas.microsoft.com/office/powerpoint/2010/main" val="740857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It’s ok to ask for help.</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generation of engineers before me built many projects.  Most of those projects protected an ever growing population.  Growing populations mean more property is being protected and that increases benefits in the benefit/cost ratio.  However, not every protected property grew in size or value.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had several flood fights (one using prison labor) to save a levee protecting an old town.  This levee had one extremely weak spot subject to bank erosion at moderate flows.  I talked to one of the old timers and found out that they knew about that weak spot, but couldn’t afford to armor the bank with large angular rock because the additional cost would make the benefit/cost ratio less than one and that would kill the whole project.  They knew that there would have to be a flood fight at that spot, but at least the locals would have a chance to avoid flooding.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last flood did considerable damage to the levee and we needed a project to properly repair the damaged section and also armor it.  The problem the Corp faced was that any repairs had to be added to the total cost of the levee and benefits would be based on the town’s old depreciated buildings.  Clearly the benefit/cost ratio for a Corps project wasn’t going to happen.  </a:t>
            </a:r>
          </a:p>
          <a:p>
            <a:r>
              <a:rPr lang="en-US" sz="1200" kern="1200" dirty="0" smtClean="0">
                <a:solidFill>
                  <a:schemeClr val="tx1"/>
                </a:solidFill>
                <a:latin typeface="+mn-lt"/>
                <a:ea typeface="+mn-ea"/>
                <a:cs typeface="+mn-cs"/>
              </a:rPr>
              <a:t>What we needed was more money.  I had met an individual who had some access to private grant funds.  I called him and he said, “I’m on my way.”  The Corps was then able to repair the damaged levee and armor the vulnerable section as well.</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Don’t be afraid to ask for help when it is for a good cause.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11</a:t>
            </a:fld>
            <a:endParaRPr lang="en-US"/>
          </a:p>
        </p:txBody>
      </p:sp>
    </p:spTree>
    <p:extLst>
      <p:ext uri="{BB962C8B-B14F-4D97-AF65-F5344CB8AC3E}">
        <p14:creationId xmlns:p14="http://schemas.microsoft.com/office/powerpoint/2010/main" val="3958623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 have made the decision twice in my career to take action based on the possibility that slightly above normal rainfall could cause severe consequences.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Chief of Emergency Management one of my duties was to do a quick hazard analysis every spring before the snowmelt runoff season began.  I would ask myself “What’s different?”  I looked at our new construction projects.  Most involved little or no increase in threat level.  However, one year I noticed something very different.  We were rehabilitating a levee directly across from very large drainage outlet that drained about twenty square miles of urban area.  This is about the size of our larger thunderstorms.   I started making inquiries.  I found out that our specifications allowed the contractor to take down a mile of levee at a time!  The contractor was also given two years to complete the job.  This put an entire community at risk.  I informed our District Engineer (a colonel) who did not like this vulnerability in his area.  Ultimately this matter went to headquarters in Washington.  This is always a little risk when raking down a poor levee to remake it with better materials and a better design.  However, this was no small risk.  I looked intently throughout our district streams and determined this was the only such situation we had.  The reason this escaped the engineers doing a field review was that vegetation obscured a view of the outlet on the other side of the river.  The reason I knew about it was that I had actually done some modification work on both projects in prior decades.  The contractor was informed of the danger, increased his effort, and completed the project in one year rather than the two years allowed by the contract.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Two things happened.  First, I lost some long-term friendships by people involved in the project who felt that I had made them look bad.  Secondly, it didn’t rain enough that summer or the next to have made a difference.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Doing the right thing isn’t always popular or needed.  But not doing the right thing could be a lot worse.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12</a:t>
            </a:fld>
            <a:endParaRPr lang="en-US"/>
          </a:p>
        </p:txBody>
      </p:sp>
    </p:spTree>
    <p:extLst>
      <p:ext uri="{BB962C8B-B14F-4D97-AF65-F5344CB8AC3E}">
        <p14:creationId xmlns:p14="http://schemas.microsoft.com/office/powerpoint/2010/main" val="3434991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However, the second time I took action was different.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participated in one very large emergency response in which a well traveled road to a critical facility was in danger from ponded water piping through its embankment.   A recent forest fire had increase runoff far above typical flows.  It was thunderstorm season.  The opening to the tiny drainage pipe through the road embankment had been buried in the mud.   Our district with the aid of contractors responded by jacking a pipe through the embankment.  At one point in the decision making the question was raised about which type of pipe.  Concrete pipe would be more economical.  I felt that time might be in short supply.  I said “steel”.  We stayed with steel.  I also went to every group and every person on the critical path of this project and ask for priority.   They responded and several days were saved up front in the contracting and financial process.  The construction began.  The pipe was finally jacked through the embankment.  That night we got a huge thunderstorm over the watershed in question.  Estimates were that had we not had jacked the pipe through that day we would have had a record high pool against the embankment that would likely have failed the random fill structure.</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You don’t always have “hard” data to base taking action on.  </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Final Ethical concept:  “It might not rain” is a poor protective strategy.</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My favorite quote about ethical solutions is, “One life that soon is past, only that made with love will last.”</a:t>
            </a:r>
          </a:p>
          <a:p>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13</a:t>
            </a:fld>
            <a:endParaRPr lang="en-US"/>
          </a:p>
        </p:txBody>
      </p:sp>
    </p:spTree>
    <p:extLst>
      <p:ext uri="{BB962C8B-B14F-4D97-AF65-F5344CB8AC3E}">
        <p14:creationId xmlns:p14="http://schemas.microsoft.com/office/powerpoint/2010/main" val="100139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Here is a summary of the ethical concepts covered in this hour.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From the inspection examples we saw that:</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An ounce of prevention is worth a pound of cure.</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Engineers who know history can plan better.</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Sharing valid engineering application with the public enhanced our public image.</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While education entails risk, there is a bigger risk in not educating.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14</a:t>
            </a:fld>
            <a:endParaRPr lang="en-US"/>
          </a:p>
        </p:txBody>
      </p:sp>
    </p:spTree>
    <p:extLst>
      <p:ext uri="{BB962C8B-B14F-4D97-AF65-F5344CB8AC3E}">
        <p14:creationId xmlns:p14="http://schemas.microsoft.com/office/powerpoint/2010/main" val="2947889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From the emergency examples we noted:</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Our children come first.  Everything else is a distant second.</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During emergency situations the floodwater engineer needs to consider the emotional state of flood victims. </a:t>
            </a:r>
            <a:r>
              <a:rPr lang="en-US" sz="1200" kern="1200" dirty="0" smtClean="0">
                <a:solidFill>
                  <a:schemeClr val="tx1"/>
                </a:solidFill>
                <a:latin typeface="+mn-lt"/>
                <a:ea typeface="+mn-ea"/>
                <a:cs typeface="+mn-cs"/>
              </a:rPr>
              <a:t>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Don’t be afraid to ask for help when it is for a good cause.</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Doing the right thing isn’t always popular or needed.  But not doing the right thing could be a lot worse.</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You don’t always have “hard” data to base taking action on.  </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“It might not rain” is a poor protective strategy.</a:t>
            </a:r>
            <a:r>
              <a:rPr lang="en-US" sz="1200" kern="1200" dirty="0" smtClean="0">
                <a:solidFill>
                  <a:schemeClr val="tx1"/>
                </a:solidFill>
                <a:latin typeface="+mn-lt"/>
                <a:ea typeface="+mn-ea"/>
                <a:cs typeface="+mn-cs"/>
              </a:rPr>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concludes the forth hour of Ethics and Floodwater Engineering.</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15</a:t>
            </a:fld>
            <a:endParaRPr lang="en-US"/>
          </a:p>
        </p:txBody>
      </p:sp>
    </p:spTree>
    <p:extLst>
      <p:ext uri="{BB962C8B-B14F-4D97-AF65-F5344CB8AC3E}">
        <p14:creationId xmlns:p14="http://schemas.microsoft.com/office/powerpoint/2010/main" val="1159131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Course Summary</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During “Ethics and Floodwater Engineering” the benefits of being an ethical engineer have been explained using actual examples.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the first session of we first discussed the definition of ethics, many perspectives of ethics, and the notion of situation ethics.  </a:t>
            </a:r>
          </a:p>
          <a:p>
            <a:r>
              <a:rPr lang="en-US" sz="1200" kern="1200" dirty="0" smtClean="0">
                <a:solidFill>
                  <a:schemeClr val="tx1"/>
                </a:solidFill>
                <a:latin typeface="+mn-lt"/>
                <a:ea typeface="+mn-ea"/>
                <a:cs typeface="+mn-cs"/>
              </a:rPr>
              <a:t>The notion of “good enough for all players” rather than favoring one special interest group was discussed.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Examples were presented that illustrated the desire by almost all of us to do right by society.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faced with a design choice consider the more conservative option to protect you, society and our profession.  Make it stronger than code and easier to construct.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 one knows the future so allow for future variations by designing for more than average conditions.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looked at a case that illustrated the idea construction inspection firms must be paid directly by the customer and not by the contractor who is being monitored.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Lastly we had an example of how being ethical empowers your subordinates.</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16</a:t>
            </a:fld>
            <a:endParaRPr lang="en-US"/>
          </a:p>
        </p:txBody>
      </p:sp>
    </p:spTree>
    <p:extLst>
      <p:ext uri="{BB962C8B-B14F-4D97-AF65-F5344CB8AC3E}">
        <p14:creationId xmlns:p14="http://schemas.microsoft.com/office/powerpoint/2010/main" val="234558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During the second hour we examined situations that showed ethical decisions are not always easy.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had one case with a levee lowering to fight erosion rather than the public perception of levee overtopping.  Engineering decisions need to balance all risks, no matter how counter-intuitive.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looked at situations illustrating the following concepts: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Ethical decisions require a balance between doing the greatest good for the greatest number while minimizing extreme harm to the lesser number.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Engineers need to share information with appropriate authorities about sensitive parts of the system.</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Engineer computer models and computations are only tools that need to be checked against observed reality.</a:t>
            </a:r>
          </a:p>
          <a:p>
            <a:r>
              <a:rPr lang="en-US" sz="1200" kern="1200" dirty="0" smtClean="0">
                <a:solidFill>
                  <a:schemeClr val="tx1"/>
                </a:solidFill>
                <a:latin typeface="+mn-lt"/>
                <a:ea typeface="+mn-ea"/>
                <a:cs typeface="+mn-cs"/>
              </a:rPr>
              <a:t>Our outcome may be determined by luck.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Herculean efforts by county and city crews to remove logs from bridge openings enabled the system to function as designed.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Charm and credentials are no substitute for competence.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engineer is responsible for creating structures that work, not just following published design criteria.</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Make allowance for unusual challenges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absence of precise evidence one must use judgment and experience.  </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17</a:t>
            </a:fld>
            <a:endParaRPr lang="en-US"/>
          </a:p>
        </p:txBody>
      </p:sp>
    </p:spTree>
    <p:extLst>
      <p:ext uri="{BB962C8B-B14F-4D97-AF65-F5344CB8AC3E}">
        <p14:creationId xmlns:p14="http://schemas.microsoft.com/office/powerpoint/2010/main" val="1072450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During the third hour we dealt with ethics and floodwater planning.  The following points were illustrated: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Mother Nature’s plans may differ from design code.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Design and construct following code requirements, but install overflow zones.  For example, install a concrete channel to convey </a:t>
            </a:r>
          </a:p>
          <a:p>
            <a:r>
              <a:rPr lang="en-US" sz="1200" kern="1200" dirty="0" smtClean="0">
                <a:solidFill>
                  <a:schemeClr val="tx1"/>
                </a:solidFill>
                <a:latin typeface="+mn-lt"/>
                <a:ea typeface="+mn-ea"/>
                <a:cs typeface="+mn-cs"/>
              </a:rPr>
              <a:t>10- to 100-year flows and then zone dirt areas adjacent to the channel to carry the 500- to 2000-year flows.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Existing flood control structures need to be reviewed by local authorities at least once every decade to ensure changed urban conditions haven’t rendered a floodwater project non-functional or even dangerous.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 not increase the floodwater exiting your property.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Engineers need to consider the intent of Code, not just the letter of Code.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Ethics is a battle of ideas about what is “good”.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Allow for a historical modification of code.  For example, use the computed 100-year flood plain for zoning until a larger flood occurs and then use the historical flood plain for zoning and rebuilding decisions.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Define what is exactly what is needed from you.  As an engineer your duty may just be a plan or even to get an idea.  If you are the decision-maker then a speedy decision that implements a “good plan” today may be worth more than searching for a “perfect plan tomorrow”.</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Ideas about “right” usually originate with one person.  If the situation is urgent and your idea is in the “good enough” category, then go with your idea and move the next step.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Avoiding useless refinements will save time and money.   The job requirements should determine the level of detailed analysis used in a floodwater engineering study.  Planning requires a less detailed effort than final design. </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18</a:t>
            </a:fld>
            <a:endParaRPr lang="en-US"/>
          </a:p>
        </p:txBody>
      </p:sp>
    </p:spTree>
    <p:extLst>
      <p:ext uri="{BB962C8B-B14F-4D97-AF65-F5344CB8AC3E}">
        <p14:creationId xmlns:p14="http://schemas.microsoft.com/office/powerpoint/2010/main" val="4086755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During the fourth hour we looked at the long-term benefit of feedback in floodwater engineering.  The following ethical concepts come from that experience.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ounce of prevention is worth a pound of cure.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Engineers who know history can plan better.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Sharing valid engineering application with the public enhanced our public image.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While education entails risk, there is a bigger risk in not educating.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Lastly in the fourth hour we considered some lessons learned from floodwater emergencies: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Our children come first.  Everything else is a distant second.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 emergency situations the floodwater engineer needs to consider the emotional state of flood victims.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Don’t be afraid to ask for help when it is for a good cause.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Doing the right thing isn’t always popular or needed.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You don’t always have “hard” data to base taking action on.  </a:t>
            </a:r>
          </a:p>
          <a:p>
            <a:r>
              <a:rPr lang="en-US" sz="1200" kern="1200" dirty="0" smtClean="0">
                <a:solidFill>
                  <a:schemeClr val="tx1"/>
                </a:solidFill>
                <a:latin typeface="+mn-lt"/>
                <a:ea typeface="+mn-ea"/>
                <a:cs typeface="+mn-cs"/>
              </a:rPr>
              <a:t> “It might not rain” is a poor protective strategy. </a:t>
            </a:r>
          </a:p>
          <a:p>
            <a:r>
              <a:rPr lang="en-US" sz="1200" kern="1200" smtClean="0">
                <a:solidFill>
                  <a:schemeClr val="tx1"/>
                </a:solidFill>
                <a:latin typeface="+mn-lt"/>
                <a:ea typeface="+mn-ea"/>
                <a:cs typeface="+mn-cs"/>
              </a:rPr>
              <a:t/>
            </a:r>
            <a:br>
              <a:rPr lang="en-US" sz="1200" kern="1200" smtClean="0">
                <a:solidFill>
                  <a:schemeClr val="tx1"/>
                </a:solidFill>
                <a:latin typeface="+mn-lt"/>
                <a:ea typeface="+mn-ea"/>
                <a:cs typeface="+mn-cs"/>
              </a:rPr>
            </a:br>
            <a:r>
              <a:rPr lang="en-US" sz="1200" kern="1200" smtClean="0">
                <a:solidFill>
                  <a:schemeClr val="tx1"/>
                </a:solidFill>
                <a:latin typeface="+mn-lt"/>
                <a:ea typeface="+mn-ea"/>
                <a:cs typeface="+mn-cs"/>
              </a:rPr>
              <a:t>The </a:t>
            </a:r>
            <a:r>
              <a:rPr lang="en-US" sz="1200" kern="1200" dirty="0" smtClean="0">
                <a:solidFill>
                  <a:schemeClr val="tx1"/>
                </a:solidFill>
                <a:latin typeface="+mn-lt"/>
                <a:ea typeface="+mn-ea"/>
                <a:cs typeface="+mn-cs"/>
              </a:rPr>
              <a:t>key concept for employing ethical solutions is knowing when to start looking for them.  When the Code or “book” does not match the reality you are dealing with then it time to ask the question, “What is the right thing to do?</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concludes the course “Ethics and Floodwater Engineering”.</a:t>
            </a:r>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19</a:t>
            </a:fld>
            <a:endParaRPr lang="en-US"/>
          </a:p>
        </p:txBody>
      </p:sp>
    </p:spTree>
    <p:extLst>
      <p:ext uri="{BB962C8B-B14F-4D97-AF65-F5344CB8AC3E}">
        <p14:creationId xmlns:p14="http://schemas.microsoft.com/office/powerpoint/2010/main" val="422518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latin typeface="+mn-lt"/>
                <a:ea typeface="+mn-ea"/>
                <a:cs typeface="+mn-cs"/>
              </a:rPr>
              <a:t>The problem was a lack of feedback.  The lifespan of these projects we were constructing was 100 years.  Human life spans are not that long and engineering careers are much shorter.  If a young engineer with only 5 years of experience was given a bank protection project, he or she would likely have only another 30 years or so for that project to be tested.  So there was only about 1 chance in 3 that the engineer would ever get feedback during a career.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needed some way to provide feedback to the planning department.  We tried taking a few along on inspections, but most only saw a few projects.  Also, seeing a project didn’t tell you its history, or its strengths and weaknesses.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early 1990’s the Corps embraced Total Quality Management in the form Total Army Quality.  TQM was based on three concepts: do an action, observe feedback, make an improvement and then do a revised action, etc.  My problem was that planning wasn’t seeing the feedback we were experiencing in our inspections.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got permission under TAQ to do a Lessons Learned program.  I contracted with a hydraulics professor and a respected consultant.  During the next five years we did a Lessons Learned on each project.  I knew were the skeletons were buried and pointed them out to our contractors.  I started with some of best projects so that people would like reading the reports and then slowly passed from the acceptable to the dubious.  We also wrote a Best of Lessons Learned.  Still I got the feeling that we hadn’t communicated with new planners in a very efficient way.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finally figured out a chart the might quickly “tell all”.  Listing the rivers in our district down the left of the page and types of bank protection across the top of two pages created a matrix.  In each block was a circle that was clear for success, half black, or fully black for failure.   Also in each block was the page number from the report that gave the rating.  For example, on one stream in our district every bank protection failed, except for extremely large rock.  This told planners what they needed to do.</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Engineers who know history can plan better.</a:t>
            </a:r>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2</a:t>
            </a:fld>
            <a:endParaRPr lang="en-US"/>
          </a:p>
        </p:txBody>
      </p:sp>
    </p:spTree>
    <p:extLst>
      <p:ext uri="{BB962C8B-B14F-4D97-AF65-F5344CB8AC3E}">
        <p14:creationId xmlns:p14="http://schemas.microsoft.com/office/powerpoint/2010/main" val="273464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As I was distributing the last report, I talked to one of the engineers.  He hadn’t seen any of the reports!  I needed a better way to reach all the people and this new invention called the Internet might just be the way.  With help from our computer folks, I got a computer firm to create a 7,000-page website.  The data was scrubbed to eliminate any sensitive information.  A giant map had hot links to navigate to individual projects.  The website went public in 1999.  It was popular in-house.  I put a tracer on the email and found that all but 3 employees kept the email transmitting the website link.  One key use was for identification of projects that the Corps had constructed many years ago, but that most employees did not know about.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website was popular outside the Corps.  Over the years I had talked to many environmentally interest people who didn’t like our jetty jacks in our local river.  They thought it spoiled the trees and sand beach areas.  I then pointed out that the levees were there to prevent valley flooding and that the river threatened to erode the levees.  So we put jetty jacks to slow the water and allow it to dump some of its sediment load.  This sand that was dumped formed the sand bars and sand beaches.  Lastly, the cottonwoods started growing in the sandy areas.  So the jacks helped create the pleasant environment.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After the site went up, university students would call and ask informed questions.  Their favorite publication was the “Best of Lessons Learned”.  No longer were we regarded with suspicion.  It was a real pleasure to talk to an informed public.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Sharing valid engineering application with the public enhanced our public image.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3</a:t>
            </a:fld>
            <a:endParaRPr lang="en-US"/>
          </a:p>
        </p:txBody>
      </p:sp>
    </p:spTree>
    <p:extLst>
      <p:ext uri="{BB962C8B-B14F-4D97-AF65-F5344CB8AC3E}">
        <p14:creationId xmlns:p14="http://schemas.microsoft.com/office/powerpoint/2010/main" val="2124069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One thing I noticed during the first year was the absence of bad reaction to some of our unsuccessful bank protection projects.  Owning up to past failures to improve future designs struck a positive note with the public.</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September 11, 2001 the government ordered all engineering data removed from the web.  By the time I retired in 2003 I was starting to have the same old disappointing conversations caused by dealing with an uninformed public.  The website continued to be used in-house.</a:t>
            </a:r>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While education entails risk, there is a bigger risk in not educating.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4</a:t>
            </a:fld>
            <a:endParaRPr lang="en-US"/>
          </a:p>
        </p:txBody>
      </p:sp>
    </p:spTree>
    <p:extLst>
      <p:ext uri="{BB962C8B-B14F-4D97-AF65-F5344CB8AC3E}">
        <p14:creationId xmlns:p14="http://schemas.microsoft.com/office/powerpoint/2010/main" val="3626351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Next we will deal with flood emergencies.  I worked in the Emergency Management Branch during the last 14 years of my career and dealt with many flood victims before that.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Many times we would get calls from angry citizens about their property being flooded and how they were going to march on the Senator’s office if we didn’t help them.  Frequently, they had called three to five other people before reaching our area.  They were angry.  “Why did God do this to me?  We go to church.  We’re good people.”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Many times flood victims are so angry they can’t think straight.  I’ve seen this irrational anger in the field when dealing with flood victims.  I remember one house that was trapped between a levee and a road embankment when the flood wave rolled in.  The water floated a partially full fuel oil tank causing the connecting pipe to break and stain the perimeter of the home.  That was followed by cut hay floating in the water and sticking to the house.  The house had been “tarred and feathered” and it still had a pond in the front yard.  The lady inside saw me.  Went to her porch and got into a row boat and paddled across her yard over to the road embankment where I had been standing.  She calmly got out of boat and walked over to me and said, “I think I hate you.”  I found out that they got the animals to safety, but weren’t quick enough about moving all the automobiles to high ground.    </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BECB94-59F6-4B21-9561-E1B823159D4C}" type="slidenum">
              <a:rPr lang="en-US" smtClean="0"/>
              <a:pPr/>
              <a:t>5</a:t>
            </a:fld>
            <a:endParaRPr lang="en-US"/>
          </a:p>
        </p:txBody>
      </p:sp>
    </p:spTree>
    <p:extLst>
      <p:ext uri="{BB962C8B-B14F-4D97-AF65-F5344CB8AC3E}">
        <p14:creationId xmlns:p14="http://schemas.microsoft.com/office/powerpoint/2010/main" val="216003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Most of the time you can let them blow off steam and then start talking objectively.  Fortunately the Corps didn’t have anything to do with that flood and ultimately we put in a large flood control channel that would protect against just such a flood as they had recently experienced.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Is there any other way to help a flood victim restore his or her objectivity?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Yes.   One old timer taught me restore objectivity by asking, “Where are your children?”  Invariably the person answers, “They are playing in the floodwater.”  At this point we would explain “that floodwater is Mother Nature’s sewer system.  It’s full of pesticide, fungicide, mine tailings, cow dung, and tetanus.”  Immediately, the person forgets all the unimportant anger and starts thinking about what really counts.</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Our children come first.  Everything else is a distant second.</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6</a:t>
            </a:fld>
            <a:endParaRPr lang="en-US"/>
          </a:p>
        </p:txBody>
      </p:sp>
    </p:spTree>
    <p:extLst>
      <p:ext uri="{BB962C8B-B14F-4D97-AF65-F5344CB8AC3E}">
        <p14:creationId xmlns:p14="http://schemas.microsoft.com/office/powerpoint/2010/main" val="352974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second emotional concept I would like to share with you is about emotional states of flood victims.  There are dozens of emotions, but flood victims aren’t experiencing many of them.  When flood victims are active enough to contact you they are in three primary states:  heroic, angry, or depressed.  Note that some who are not contacting you may be in shock, injured, or paralyzed with fear.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Most rescues are by neighbors or family.  Many of these are done by people in the heroic state.  After the rescues, the heroic state usually subsides.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Flood victim emotional states</a:t>
            </a:r>
            <a:r>
              <a:rPr lang="en-US" sz="1200" b="1" kern="1200" baseline="0" dirty="0" smtClean="0">
                <a:solidFill>
                  <a:schemeClr val="tx1"/>
                </a:solidFill>
                <a:latin typeface="+mn-lt"/>
                <a:ea typeface="+mn-ea"/>
                <a:cs typeface="+mn-cs"/>
              </a:rPr>
              <a:t> are</a:t>
            </a:r>
            <a:r>
              <a:rPr lang="en-US" sz="1200" b="1" kern="1200" dirty="0" smtClean="0">
                <a:solidFill>
                  <a:schemeClr val="tx1"/>
                </a:solidFill>
                <a:latin typeface="+mn-lt"/>
                <a:ea typeface="+mn-ea"/>
                <a:cs typeface="+mn-cs"/>
              </a:rPr>
              <a:t>:  heroic, anger, depression</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7</a:t>
            </a:fld>
            <a:endParaRPr lang="en-US"/>
          </a:p>
        </p:txBody>
      </p:sp>
    </p:spTree>
    <p:extLst>
      <p:ext uri="{BB962C8B-B14F-4D97-AF65-F5344CB8AC3E}">
        <p14:creationId xmlns:p14="http://schemas.microsoft.com/office/powerpoint/2010/main" val="3840571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 have only seen one case where the heroic state lasted for days.  I received a call from a lady with a lilt in her voice while she explained that her land had been flooded and her house was in danger.  I realized that she wasn’t angry or depressed.  My first question to her was, “Has anything else happened in your life recently?”  She responded with, “Oh, we buried my husband last Tuesday.”  She was still in shock.  I found out that she and her late husband had two children and had just purchased a small farm.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was their dream place.  I asked her where her two children were.  Of course they were playing in the floodwater.  When she found out what was likely in that water, she snapped out of the heroic mode and became a practical parent.  We talked for a while and I informed her that changes in regulation of a lake upstream would cause her land to flood more than in the past.  We also talked about the difficulty of her working the land by herself.  She realized she would have to sell.  After the call, I called a local agency and talked to a person familiar with the situation and he said he would stop in the next day and check on her.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this example, I moved the victim from the heroic state to the start of anger.  I could sense the tears welling-up toward the end of our conversation.   Unmet expectations cause anger.  She and her late husband had planned an idyllic life together.  She now had to confront the fact that their dream was dead and that for the sake of her children she needed to act quickly.</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8</a:t>
            </a:fld>
            <a:endParaRPr lang="en-US"/>
          </a:p>
        </p:txBody>
      </p:sp>
    </p:spTree>
    <p:extLst>
      <p:ext uri="{BB962C8B-B14F-4D97-AF65-F5344CB8AC3E}">
        <p14:creationId xmlns:p14="http://schemas.microsoft.com/office/powerpoint/2010/main" val="2648463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mn-lt"/>
                <a:ea typeface="+mn-ea"/>
                <a:cs typeface="+mn-cs"/>
              </a:rPr>
              <a:t>The best psychological article about </a:t>
            </a:r>
            <a:r>
              <a:rPr lang="en-US" sz="1200" kern="1200" smtClean="0">
                <a:solidFill>
                  <a:schemeClr val="tx1"/>
                </a:solidFill>
                <a:latin typeface="+mn-lt"/>
                <a:ea typeface="+mn-ea"/>
                <a:cs typeface="+mn-cs"/>
              </a:rPr>
              <a:t>flood victims </a:t>
            </a:r>
            <a:r>
              <a:rPr lang="en-US" sz="1200" kern="1200" dirty="0" smtClean="0">
                <a:solidFill>
                  <a:schemeClr val="tx1"/>
                </a:solidFill>
                <a:latin typeface="+mn-lt"/>
                <a:ea typeface="+mn-ea"/>
                <a:cs typeface="+mn-cs"/>
              </a:rPr>
              <a:t>I ever read was stated that the emotional objective when dealing with flood victims was to move them from heroic, to anger, to mild depression.  I have never seen this model fail.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While our culture praises heroism, being in the heroic mode isn’t very practical for day-to-day living because it is too risky.  In the heroic mode people take extreme risks that are justified in extreme circumstances, but are counter-productive in normal decision making.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Being angry can help us take action, but it’s difficult to think clearly when extremely angry.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best we can hope for is a mild depression.  Note I am not taking about some paralyzing clinical depression.  I am talking about disappointment that is so great you are forced to change your plans for the next year.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know that our society holds depression in low esteem, but flood victims just aren’t going to be happy.  They may be relieved to have not lost friends, family members, or pets, but they are definitely not happy about being flooded.  </a:t>
            </a:r>
          </a:p>
        </p:txBody>
      </p:sp>
      <p:sp>
        <p:nvSpPr>
          <p:cNvPr id="4" name="Slide Number Placeholder 3"/>
          <p:cNvSpPr>
            <a:spLocks noGrp="1"/>
          </p:cNvSpPr>
          <p:nvPr>
            <p:ph type="sldNum" sz="quarter" idx="10"/>
          </p:nvPr>
        </p:nvSpPr>
        <p:spPr/>
        <p:txBody>
          <a:bodyPr/>
          <a:lstStyle/>
          <a:p>
            <a:fld id="{76BECB94-59F6-4B21-9561-E1B823159D4C}" type="slidenum">
              <a:rPr lang="en-US" smtClean="0"/>
              <a:pPr/>
              <a:t>9</a:t>
            </a:fld>
            <a:endParaRPr lang="en-US"/>
          </a:p>
        </p:txBody>
      </p:sp>
    </p:spTree>
    <p:extLst>
      <p:ext uri="{BB962C8B-B14F-4D97-AF65-F5344CB8AC3E}">
        <p14:creationId xmlns:p14="http://schemas.microsoft.com/office/powerpoint/2010/main" val="1473823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BEDAD-BF18-4673-9F83-3E45FF88C45D}" type="datetime1">
              <a:rPr lang="en-US" smtClean="0"/>
              <a:pPr/>
              <a:t>12/6/2018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E2335-2451-42BC-AC41-E97EFB1AF77D}" type="datetime1">
              <a:rPr lang="en-US" smtClean="0"/>
              <a:pPr/>
              <a:t>12/6/2018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649C1D-6184-477D-9CDA-BC48B7F70986}" type="datetime1">
              <a:rPr lang="en-US" smtClean="0"/>
              <a:pPr/>
              <a:t>12/6/2018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000E53-51B5-4336-B8A5-AFD17301478F}" type="datetime1">
              <a:rPr lang="en-US" smtClean="0"/>
              <a:pPr/>
              <a:t>12/6/2018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558917-CBBC-47D6-9DF9-57DCF993B2A6}" type="datetime1">
              <a:rPr lang="en-US" smtClean="0"/>
              <a:pPr/>
              <a:t>12/6/2018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894509-8B0E-4F7F-83F2-841FB2854603}" type="datetime1">
              <a:rPr lang="en-US" smtClean="0"/>
              <a:pPr/>
              <a:t>12/6/2018</a:t>
            </a:fld>
            <a:endParaRPr lang="en-US"/>
          </a:p>
        </p:txBody>
      </p:sp>
      <p:sp>
        <p:nvSpPr>
          <p:cNvPr id="6" name="Footer Placeholder 5"/>
          <p:cNvSpPr>
            <a:spLocks noGrp="1"/>
          </p:cNvSpPr>
          <p:nvPr>
            <p:ph type="ftr" sz="quarter" idx="11"/>
          </p:nvPr>
        </p:nvSpPr>
        <p:spPr/>
        <p:txBody>
          <a:bodyPr/>
          <a:lstStyle/>
          <a:p>
            <a:r>
              <a:rPr lang="en-US" smtClean="0"/>
              <a:t>Copyright 2014 Donald E. Soards</a:t>
            </a:r>
            <a:endParaRPr lang="en-US"/>
          </a:p>
        </p:txBody>
      </p:sp>
      <p:sp>
        <p:nvSpPr>
          <p:cNvPr id="7" name="Slide Number Placeholder 6"/>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5DCE61-2AC0-4ED8-810D-A9B030936302}" type="datetime1">
              <a:rPr lang="en-US" smtClean="0"/>
              <a:pPr/>
              <a:t>12/6/2018</a:t>
            </a:fld>
            <a:endParaRPr lang="en-US"/>
          </a:p>
        </p:txBody>
      </p:sp>
      <p:sp>
        <p:nvSpPr>
          <p:cNvPr id="8" name="Footer Placeholder 7"/>
          <p:cNvSpPr>
            <a:spLocks noGrp="1"/>
          </p:cNvSpPr>
          <p:nvPr>
            <p:ph type="ftr" sz="quarter" idx="11"/>
          </p:nvPr>
        </p:nvSpPr>
        <p:spPr/>
        <p:txBody>
          <a:bodyPr/>
          <a:lstStyle/>
          <a:p>
            <a:r>
              <a:rPr lang="en-US" smtClean="0"/>
              <a:t>Copyright 2014 Donald E. Soards</a:t>
            </a:r>
            <a:endParaRPr lang="en-US"/>
          </a:p>
        </p:txBody>
      </p:sp>
      <p:sp>
        <p:nvSpPr>
          <p:cNvPr id="9" name="Slide Number Placeholder 8"/>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7E045D-7580-48C3-B4B6-4A672954DDDC}" type="datetime1">
              <a:rPr lang="en-US" smtClean="0"/>
              <a:pPr/>
              <a:t>12/6/2018</a:t>
            </a:fld>
            <a:endParaRPr lang="en-US"/>
          </a:p>
        </p:txBody>
      </p:sp>
      <p:sp>
        <p:nvSpPr>
          <p:cNvPr id="4" name="Footer Placeholder 3"/>
          <p:cNvSpPr>
            <a:spLocks noGrp="1"/>
          </p:cNvSpPr>
          <p:nvPr>
            <p:ph type="ftr" sz="quarter" idx="11"/>
          </p:nvPr>
        </p:nvSpPr>
        <p:spPr/>
        <p:txBody>
          <a:bodyPr/>
          <a:lstStyle/>
          <a:p>
            <a:r>
              <a:rPr lang="en-US" smtClean="0"/>
              <a:t>Copyright 2014 Donald E. Soards</a:t>
            </a:r>
            <a:endParaRPr lang="en-US"/>
          </a:p>
        </p:txBody>
      </p:sp>
      <p:sp>
        <p:nvSpPr>
          <p:cNvPr id="5" name="Slide Number Placeholder 4"/>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CBE28-D5B4-4DAD-9916-C548FC860056}" type="datetime1">
              <a:rPr lang="en-US" smtClean="0"/>
              <a:pPr/>
              <a:t>12/6/2018</a:t>
            </a:fld>
            <a:endParaRPr lang="en-US"/>
          </a:p>
        </p:txBody>
      </p:sp>
      <p:sp>
        <p:nvSpPr>
          <p:cNvPr id="3" name="Footer Placeholder 2"/>
          <p:cNvSpPr>
            <a:spLocks noGrp="1"/>
          </p:cNvSpPr>
          <p:nvPr>
            <p:ph type="ftr" sz="quarter" idx="11"/>
          </p:nvPr>
        </p:nvSpPr>
        <p:spPr/>
        <p:txBody>
          <a:bodyPr/>
          <a:lstStyle/>
          <a:p>
            <a:r>
              <a:rPr lang="en-US" smtClean="0"/>
              <a:t>Copyright 2014 Donald E. Soards</a:t>
            </a:r>
            <a:endParaRPr lang="en-US"/>
          </a:p>
        </p:txBody>
      </p:sp>
      <p:sp>
        <p:nvSpPr>
          <p:cNvPr id="4" name="Slide Number Placeholder 3"/>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CE374-4850-4EC9-843B-24589F261D89}" type="datetime1">
              <a:rPr lang="en-US" smtClean="0"/>
              <a:pPr/>
              <a:t>12/6/2018</a:t>
            </a:fld>
            <a:endParaRPr lang="en-US"/>
          </a:p>
        </p:txBody>
      </p:sp>
      <p:sp>
        <p:nvSpPr>
          <p:cNvPr id="6" name="Footer Placeholder 5"/>
          <p:cNvSpPr>
            <a:spLocks noGrp="1"/>
          </p:cNvSpPr>
          <p:nvPr>
            <p:ph type="ftr" sz="quarter" idx="11"/>
          </p:nvPr>
        </p:nvSpPr>
        <p:spPr/>
        <p:txBody>
          <a:bodyPr/>
          <a:lstStyle/>
          <a:p>
            <a:r>
              <a:rPr lang="en-US" smtClean="0"/>
              <a:t>Copyright 2014 Donald E. Soards</a:t>
            </a:r>
            <a:endParaRPr lang="en-US"/>
          </a:p>
        </p:txBody>
      </p:sp>
      <p:sp>
        <p:nvSpPr>
          <p:cNvPr id="7" name="Slide Number Placeholder 6"/>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DCFCF3-4B55-4AAB-8A9B-775BE15F269B}" type="datetime1">
              <a:rPr lang="en-US" smtClean="0"/>
              <a:pPr/>
              <a:t>12/6/2018</a:t>
            </a:fld>
            <a:endParaRPr lang="en-US"/>
          </a:p>
        </p:txBody>
      </p:sp>
      <p:sp>
        <p:nvSpPr>
          <p:cNvPr id="6" name="Footer Placeholder 5"/>
          <p:cNvSpPr>
            <a:spLocks noGrp="1"/>
          </p:cNvSpPr>
          <p:nvPr>
            <p:ph type="ftr" sz="quarter" idx="11"/>
          </p:nvPr>
        </p:nvSpPr>
        <p:spPr/>
        <p:txBody>
          <a:bodyPr/>
          <a:lstStyle/>
          <a:p>
            <a:r>
              <a:rPr lang="en-US" smtClean="0"/>
              <a:t>Copyright 2014 Donald E. Soards</a:t>
            </a:r>
            <a:endParaRPr lang="en-US"/>
          </a:p>
        </p:txBody>
      </p:sp>
      <p:sp>
        <p:nvSpPr>
          <p:cNvPr id="7" name="Slide Number Placeholder 6"/>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BB34F-9FCB-4E0A-93DF-107008405C6C}" type="datetime1">
              <a:rPr lang="en-US" smtClean="0"/>
              <a:pPr/>
              <a:t>12/6/2018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 2014 Donald E. Soards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56B8C-B6BA-4A09-94A0-B046BEC27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audio" Target="../media/audio10.wav"/><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audio" Target="../media/audio11.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audio" Target="../media/audio12.wav"/><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audio" Target="../media/audio13.wav"/><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audio" Target="../media/audio14.wav"/><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audio" Target="../media/audio15.wav"/><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audio" Target="../media/audio16.wav"/><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audio" Target="../media/audio17.wav"/><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audio" Target="../media/audio18.wav"/><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audio" Target="../media/audio19.wav"/><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audio" Target="../media/audio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audio" Target="../media/audio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audio" Target="../media/audio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audio" Target="../media/audio6.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audio" Target="../media/audio7.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audio" Target="../media/audio8.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audio" Target="../media/audio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447799"/>
          </a:xfrm>
        </p:spPr>
        <p:txBody>
          <a:bodyPr>
            <a:normAutofit fontScale="90000"/>
          </a:bodyPr>
          <a:lstStyle/>
          <a:p>
            <a:r>
              <a:rPr lang="en-US" b="1" dirty="0"/>
              <a:t>Ethics and Floodwater Engineering</a:t>
            </a:r>
            <a:r>
              <a:rPr lang="en-US" dirty="0"/>
              <a:t/>
            </a:r>
            <a:br>
              <a:rPr lang="en-US" dirty="0"/>
            </a:br>
            <a:r>
              <a:rPr lang="en-US" sz="3600" dirty="0" smtClean="0"/>
              <a:t>Fourth Hour</a:t>
            </a:r>
            <a:endParaRPr lang="en-US" sz="3600" dirty="0"/>
          </a:p>
        </p:txBody>
      </p:sp>
      <p:sp>
        <p:nvSpPr>
          <p:cNvPr id="3" name="Subtitle 2"/>
          <p:cNvSpPr>
            <a:spLocks noGrp="1"/>
          </p:cNvSpPr>
          <p:nvPr>
            <p:ph type="subTitle" idx="1"/>
          </p:nvPr>
        </p:nvSpPr>
        <p:spPr>
          <a:xfrm>
            <a:off x="1371600" y="1600200"/>
            <a:ext cx="6400800" cy="4419600"/>
          </a:xfrm>
        </p:spPr>
        <p:txBody>
          <a:bodyPr>
            <a:normAutofit/>
          </a:bodyPr>
          <a:lstStyle/>
          <a:p>
            <a:pPr algn="l"/>
            <a:endParaRPr lang="en-US" dirty="0" smtClean="0">
              <a:solidFill>
                <a:schemeClr val="tx1"/>
              </a:solidFill>
            </a:endParaRPr>
          </a:p>
          <a:p>
            <a:pPr algn="l"/>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a:t>
            </a:fld>
            <a:endParaRPr lang="en-US"/>
          </a:p>
        </p:txBody>
      </p:sp>
      <p:sp>
        <p:nvSpPr>
          <p:cNvPr id="5" name="Footer Placeholder 4"/>
          <p:cNvSpPr>
            <a:spLocks noGrp="1"/>
          </p:cNvSpPr>
          <p:nvPr>
            <p:ph type="ftr" sz="quarter" idx="11"/>
          </p:nvPr>
        </p:nvSpPr>
        <p:spPr>
          <a:xfrm>
            <a:off x="3124200" y="6096000"/>
            <a:ext cx="2895600" cy="625475"/>
          </a:xfrm>
        </p:spPr>
        <p:txBody>
          <a:bodyPr/>
          <a:lstStyle/>
          <a:p>
            <a:r>
              <a:rPr lang="en-US" dirty="0" smtClean="0"/>
              <a:t>© Copyright 2014 Donald E. Soards</a:t>
            </a:r>
          </a:p>
          <a:p>
            <a:r>
              <a:rPr lang="en-US" dirty="0" smtClean="0"/>
              <a:t>All rights reserved by Donald E. Soards</a:t>
            </a:r>
          </a:p>
          <a:p>
            <a:endParaRPr lang="en-US" dirty="0"/>
          </a:p>
        </p:txBody>
      </p:sp>
      <p:sp>
        <p:nvSpPr>
          <p:cNvPr id="8" name="Rectangle 7"/>
          <p:cNvSpPr/>
          <p:nvPr/>
        </p:nvSpPr>
        <p:spPr>
          <a:xfrm>
            <a:off x="1066800" y="1905000"/>
            <a:ext cx="7162800" cy="4616648"/>
          </a:xfrm>
          <a:prstGeom prst="rect">
            <a:avLst/>
          </a:prstGeom>
        </p:spPr>
        <p:txBody>
          <a:bodyPr wrap="square">
            <a:spAutoFit/>
          </a:bodyPr>
          <a:lstStyle/>
          <a:p>
            <a:r>
              <a:rPr lang="en-US" sz="2400" dirty="0" smtClean="0"/>
              <a:t>In the fourth hour we will look at ethical considerations or inspections of completed flood control works and emergency management. </a:t>
            </a:r>
          </a:p>
          <a:p>
            <a:endParaRPr lang="en-US" sz="2400" b="1" dirty="0" smtClean="0"/>
          </a:p>
          <a:p>
            <a:r>
              <a:rPr lang="en-US" sz="2400" b="1" dirty="0" smtClean="0"/>
              <a:t>Ethical concept:  An ounce of prevention is worth a pound of cure.</a:t>
            </a:r>
          </a:p>
          <a:p>
            <a:endParaRPr lang="en-US" sz="2400" b="1" dirty="0" smtClean="0"/>
          </a:p>
          <a:p>
            <a:endParaRPr lang="en-US" sz="2400" b="1" dirty="0" smtClean="0"/>
          </a:p>
          <a:p>
            <a:r>
              <a:rPr lang="en-US" sz="2400" dirty="0" smtClean="0"/>
              <a:t> I saw something that bothered me.  We kept making the same mistakes on the same rivers.</a:t>
            </a:r>
          </a:p>
          <a:p>
            <a:endParaRPr lang="en-US" b="1" dirty="0" smtClean="0"/>
          </a:p>
          <a:p>
            <a:endParaRPr lang="en-US" b="1" dirty="0" smtClean="0"/>
          </a:p>
          <a:p>
            <a:endParaRPr lang="en-US" dirty="0" smtClean="0"/>
          </a:p>
        </p:txBody>
      </p:sp>
      <p:pic>
        <p:nvPicPr>
          <p:cNvPr id="9" name="~PP3296.WAV">
            <a:hlinkClick r:id="" action="ppaction://media"/>
          </p:cNvPr>
          <p:cNvPicPr>
            <a:picLocks noRot="1" noChangeAspect="1"/>
          </p:cNvPicPr>
          <p:nvPr>
            <a:wavAudioFile r:embed="rId1" name="~PP3296.WAV"/>
          </p:nvPr>
        </p:nvPicPr>
        <p:blipFill>
          <a:blip r:embed="rId4" cstate="print"/>
          <a:stretch>
            <a:fillRect/>
          </a:stretch>
        </p:blipFill>
        <p:spPr>
          <a:xfrm>
            <a:off x="8747125" y="6461125"/>
            <a:ext cx="244475" cy="244475"/>
          </a:xfrm>
          <a:prstGeom prst="rect">
            <a:avLst/>
          </a:prstGeom>
        </p:spPr>
      </p:pic>
    </p:spTree>
  </p:cSld>
  <p:clrMapOvr>
    <a:masterClrMapping/>
  </p:clrMapOvr>
  <p:transition advTm="1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990601"/>
          </a:xfrm>
        </p:spPr>
        <p:txBody>
          <a:bodyPr>
            <a:normAutofit/>
          </a:bodyPr>
          <a:lstStyle/>
          <a:p>
            <a:r>
              <a:rPr lang="en-US" dirty="0" smtClean="0"/>
              <a:t> Emotional state of victims</a:t>
            </a:r>
            <a:endParaRPr lang="en-US" sz="3200" dirty="0"/>
          </a:p>
        </p:txBody>
      </p:sp>
      <p:sp>
        <p:nvSpPr>
          <p:cNvPr id="3" name="Subtitle 2"/>
          <p:cNvSpPr>
            <a:spLocks noGrp="1"/>
          </p:cNvSpPr>
          <p:nvPr>
            <p:ph type="subTitle" idx="1"/>
          </p:nvPr>
        </p:nvSpPr>
        <p:spPr>
          <a:xfrm>
            <a:off x="1371600" y="1600200"/>
            <a:ext cx="6400800" cy="4343400"/>
          </a:xfrm>
        </p:spPr>
        <p:txBody>
          <a:bodyPr>
            <a:normAutofit/>
          </a:bodyPr>
          <a:lstStyle/>
          <a:p>
            <a:pPr algn="l"/>
            <a:endParaRPr lang="en-US" b="1"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Ethical concept:  During emergency situations the floodwater engineer needs to consider the emotional state of flood victims. </a:t>
            </a:r>
            <a:r>
              <a:rPr lang="en-US" dirty="0" smtClean="0">
                <a:solidFill>
                  <a:schemeClr val="tx1"/>
                </a:solidFill>
              </a:rPr>
              <a:t> </a:t>
            </a:r>
          </a:p>
          <a:p>
            <a:pPr algn="l"/>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10</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181.WAV">
            <a:hlinkClick r:id="" action="ppaction://media"/>
          </p:cNvPr>
          <p:cNvPicPr>
            <a:picLocks noRot="1" noChangeAspect="1"/>
          </p:cNvPicPr>
          <p:nvPr>
            <a:wavAudioFile r:embed="rId1" name="~PP181.WAV"/>
          </p:nvPr>
        </p:nvPicPr>
        <p:blipFill>
          <a:blip r:embed="rId4" cstate="print"/>
          <a:stretch>
            <a:fillRect/>
          </a:stretch>
        </p:blipFill>
        <p:spPr>
          <a:xfrm>
            <a:off x="8747125" y="6461125"/>
            <a:ext cx="244475" cy="244475"/>
          </a:xfrm>
          <a:prstGeom prst="rect">
            <a:avLst/>
          </a:prstGeom>
        </p:spPr>
      </p:pic>
    </p:spTree>
  </p:cSld>
  <p:clrMapOvr>
    <a:masterClrMapping/>
  </p:clrMapOvr>
  <p:transition advTm="9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533399"/>
          </a:xfrm>
        </p:spPr>
        <p:txBody>
          <a:bodyPr>
            <a:normAutofit fontScale="90000"/>
          </a:bodyPr>
          <a:lstStyle/>
          <a:p>
            <a:r>
              <a:rPr lang="en-US" sz="3200" b="1" dirty="0" smtClean="0"/>
              <a:t>It’s OK to ask for help.</a:t>
            </a:r>
            <a:endParaRPr lang="en-US" sz="3200" b="1" dirty="0"/>
          </a:p>
        </p:txBody>
      </p:sp>
      <p:sp>
        <p:nvSpPr>
          <p:cNvPr id="3" name="Subtitle 2"/>
          <p:cNvSpPr>
            <a:spLocks noGrp="1"/>
          </p:cNvSpPr>
          <p:nvPr>
            <p:ph type="subTitle" idx="1"/>
          </p:nvPr>
        </p:nvSpPr>
        <p:spPr>
          <a:xfrm>
            <a:off x="1371600" y="1447800"/>
            <a:ext cx="6400800" cy="4572000"/>
          </a:xfrm>
        </p:spPr>
        <p:txBody>
          <a:bodyPr>
            <a:normAutofit fontScale="32500" lnSpcReduction="20000"/>
          </a:bodyPr>
          <a:lstStyle/>
          <a:p>
            <a:pPr algn="l"/>
            <a:r>
              <a:rPr lang="en-US" sz="4300" dirty="0" smtClean="0">
                <a:solidFill>
                  <a:schemeClr val="tx1"/>
                </a:solidFill>
              </a:rPr>
              <a:t>The generation of engineers before me built many projects.  Most of those projects protected an ever growing population.  Growing populations mean more property is being protected and that increases benefits in the benefit/cost ratio.  However, not every protected property grew in size or value.  </a:t>
            </a:r>
          </a:p>
          <a:p>
            <a:pPr algn="l"/>
            <a:endParaRPr lang="en-US" sz="4300" dirty="0" smtClean="0">
              <a:solidFill>
                <a:schemeClr val="tx1"/>
              </a:solidFill>
            </a:endParaRPr>
          </a:p>
          <a:p>
            <a:pPr algn="l"/>
            <a:r>
              <a:rPr lang="en-US" sz="4300" dirty="0" smtClean="0">
                <a:solidFill>
                  <a:schemeClr val="tx1"/>
                </a:solidFill>
              </a:rPr>
              <a:t>We had several flood fights (one using prison labor) to save a levee protecting an old town.  This levee had one extremely weak spot subject to bank erosion at moderate flows.  I talked to one of the old timers and found out that they knew about that weak spot, but couldn’t afford to armor the bank with large angular rock because the additional cost would make the benefit/cost ratio less than one and that would kill the whole project.  They knew that there would have to be a flood fight at that spot, but at least the locals would have a chance to avoid flooding.  </a:t>
            </a:r>
          </a:p>
          <a:p>
            <a:pPr algn="l"/>
            <a:endParaRPr lang="en-US" sz="4300" dirty="0" smtClean="0">
              <a:solidFill>
                <a:schemeClr val="tx1"/>
              </a:solidFill>
            </a:endParaRPr>
          </a:p>
          <a:p>
            <a:pPr algn="l"/>
            <a:r>
              <a:rPr lang="en-US" sz="4300" dirty="0" smtClean="0">
                <a:solidFill>
                  <a:schemeClr val="tx1"/>
                </a:solidFill>
              </a:rPr>
              <a:t>The last flood did considerable damage to the levee and we needed a project to properly repair the damaged section and also armor it.  The problem the Corp faced was that any repairs had to be added to the total cost of the levee and benefits would be based on the town’s old depreciated buildings.  Clearly the benefit/cost ratio for a Corps project wasn’t going to happen.  </a:t>
            </a:r>
          </a:p>
          <a:p>
            <a:pPr algn="l"/>
            <a:r>
              <a:rPr lang="en-US" sz="4300" dirty="0" smtClean="0">
                <a:solidFill>
                  <a:schemeClr val="tx1"/>
                </a:solidFill>
              </a:rPr>
              <a:t>What we needed was more money.  I had met an individual who had some access to private grant funds.  I called him and he said, “I’m on my way.”  The Corps was then able to repair the damaged levee and armor the vulnerable section as well.</a:t>
            </a:r>
          </a:p>
          <a:p>
            <a:pPr algn="l"/>
            <a:endParaRPr lang="en-US" sz="4300" b="1" dirty="0" smtClean="0">
              <a:solidFill>
                <a:schemeClr val="tx1"/>
              </a:solidFill>
            </a:endParaRPr>
          </a:p>
          <a:p>
            <a:pPr algn="l"/>
            <a:r>
              <a:rPr lang="en-US" sz="4300" b="1" dirty="0" smtClean="0">
                <a:solidFill>
                  <a:schemeClr val="tx1"/>
                </a:solidFill>
              </a:rPr>
              <a:t>Ethical concept:  Don’t be afraid to ask for help when it is for a good cause.</a:t>
            </a:r>
            <a:endParaRPr lang="en-US" sz="4300" dirty="0" smtClean="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11</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sp>
        <p:nvSpPr>
          <p:cNvPr id="8" name="Rectangle 7"/>
          <p:cNvSpPr/>
          <p:nvPr/>
        </p:nvSpPr>
        <p:spPr>
          <a:xfrm>
            <a:off x="838200" y="2274838"/>
            <a:ext cx="7391400" cy="2308324"/>
          </a:xfrm>
          <a:prstGeom prst="rect">
            <a:avLst/>
          </a:prstGeom>
        </p:spPr>
        <p:txBody>
          <a:bodyPr wrap="square">
            <a:spAutoFit/>
          </a:bodyPr>
          <a:lstStyle/>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dirty="0" smtClean="0"/>
          </a:p>
        </p:txBody>
      </p:sp>
      <p:pic>
        <p:nvPicPr>
          <p:cNvPr id="9" name="~PP1445.WAV">
            <a:hlinkClick r:id="" action="ppaction://media"/>
          </p:cNvPr>
          <p:cNvPicPr>
            <a:picLocks noRot="1" noChangeAspect="1"/>
          </p:cNvPicPr>
          <p:nvPr>
            <a:wavAudioFile r:embed="rId1" name="~PP1445.WAV"/>
          </p:nvPr>
        </p:nvPicPr>
        <p:blipFill>
          <a:blip r:embed="rId4" cstate="print"/>
          <a:stretch>
            <a:fillRect/>
          </a:stretch>
        </p:blipFill>
        <p:spPr>
          <a:xfrm>
            <a:off x="8747125" y="6461125"/>
            <a:ext cx="244475" cy="244475"/>
          </a:xfrm>
          <a:prstGeom prst="rect">
            <a:avLst/>
          </a:prstGeom>
        </p:spPr>
      </p:pic>
    </p:spTree>
  </p:cSld>
  <p:clrMapOvr>
    <a:masterClrMapping/>
  </p:clrMapOvr>
  <p:transition advTm="1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1"/>
            <a:ext cx="7772400" cy="838199"/>
          </a:xfrm>
        </p:spPr>
        <p:txBody>
          <a:bodyPr>
            <a:normAutofit/>
          </a:bodyPr>
          <a:lstStyle/>
          <a:p>
            <a:r>
              <a:rPr lang="en-US" sz="3600" dirty="0" smtClean="0"/>
              <a:t>Acting Ethically</a:t>
            </a:r>
            <a:endParaRPr lang="en-US" sz="3600" dirty="0"/>
          </a:p>
        </p:txBody>
      </p:sp>
      <p:sp>
        <p:nvSpPr>
          <p:cNvPr id="3" name="Subtitle 2"/>
          <p:cNvSpPr>
            <a:spLocks noGrp="1"/>
          </p:cNvSpPr>
          <p:nvPr>
            <p:ph type="subTitle" idx="1"/>
          </p:nvPr>
        </p:nvSpPr>
        <p:spPr>
          <a:xfrm>
            <a:off x="1371600" y="1295400"/>
            <a:ext cx="6400800" cy="4648200"/>
          </a:xfrm>
        </p:spPr>
        <p:txBody>
          <a:bodyPr>
            <a:normAutofit/>
          </a:bodyPr>
          <a:lstStyle/>
          <a:p>
            <a:pPr algn="l"/>
            <a:endParaRPr lang="en-US" dirty="0" smtClean="0">
              <a:solidFill>
                <a:schemeClr val="tx1"/>
              </a:solidFill>
            </a:endParaRPr>
          </a:p>
          <a:p>
            <a:pPr algn="l"/>
            <a:r>
              <a:rPr lang="en-US" dirty="0" smtClean="0">
                <a:solidFill>
                  <a:schemeClr val="tx1"/>
                </a:solidFill>
              </a:rPr>
              <a:t> </a:t>
            </a:r>
          </a:p>
        </p:txBody>
      </p:sp>
      <p:sp>
        <p:nvSpPr>
          <p:cNvPr id="4" name="Slide Number Placeholder 3"/>
          <p:cNvSpPr>
            <a:spLocks noGrp="1"/>
          </p:cNvSpPr>
          <p:nvPr>
            <p:ph type="sldNum" sz="quarter" idx="12"/>
          </p:nvPr>
        </p:nvSpPr>
        <p:spPr/>
        <p:txBody>
          <a:bodyPr/>
          <a:lstStyle/>
          <a:p>
            <a:fld id="{61556B8C-B6BA-4A09-94A0-B046BEC27B2B}" type="slidenum">
              <a:rPr lang="en-US" smtClean="0"/>
              <a:pPr/>
              <a:t>12</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sp>
        <p:nvSpPr>
          <p:cNvPr id="7" name="Subtitle 2"/>
          <p:cNvSpPr txBox="1">
            <a:spLocks/>
          </p:cNvSpPr>
          <p:nvPr/>
        </p:nvSpPr>
        <p:spPr>
          <a:xfrm>
            <a:off x="1524000" y="1447800"/>
            <a:ext cx="6400800" cy="4648200"/>
          </a:xfrm>
          <a:prstGeom prst="rect">
            <a:avLst/>
          </a:prstGeom>
        </p:spPr>
        <p:txBody>
          <a:bodyPr vert="horz" lIns="91440" tIns="45720" rIns="91440" bIns="45720" rtlCol="0">
            <a:normAutofit fontScale="70000" lnSpcReduction="20000"/>
          </a:bodyPr>
          <a:lstStyle/>
          <a:p>
            <a:r>
              <a:rPr lang="en-US" sz="3200" dirty="0" smtClean="0"/>
              <a:t>I have made the decision twice in my career to take action based on the possibility that slightly above normal rainfall could cause severe consequences. The contractor was informed of the danger, increased his effort, and completed the project in one year rather than the two years allowed by the contract.  </a:t>
            </a:r>
          </a:p>
          <a:p>
            <a:endParaRPr lang="en-US" sz="3200" dirty="0" smtClean="0"/>
          </a:p>
          <a:p>
            <a:r>
              <a:rPr lang="en-US" sz="3200" dirty="0" smtClean="0"/>
              <a:t>Two things happened.  First, I lost some long-term friendships by people involved in the project who felt that I had made them look bad.  Secondly, it didn’t rain enough that summer or the next to have made a difference.  </a:t>
            </a:r>
          </a:p>
          <a:p>
            <a:endParaRPr lang="en-US" sz="3200" b="1" dirty="0" smtClean="0"/>
          </a:p>
          <a:p>
            <a:r>
              <a:rPr lang="en-US" sz="3200" b="1" dirty="0" smtClean="0"/>
              <a:t>Ethical concept:  Doing the right thing isn’t always popular or needed.  But not doing the right thing could be a lot worse.</a:t>
            </a:r>
            <a:endParaRPr lang="en-US" sz="3200" dirty="0" smtClean="0"/>
          </a:p>
          <a:p>
            <a:endParaRPr lang="en-US" sz="3200" dirty="0" smtClean="0"/>
          </a:p>
          <a:p>
            <a:endParaRPr lang="en-US" sz="3200" dirty="0" smtClean="0"/>
          </a:p>
          <a:p>
            <a:endParaRPr lang="en-US" sz="3200" dirty="0" smtClean="0"/>
          </a:p>
        </p:txBody>
      </p:sp>
      <p:pic>
        <p:nvPicPr>
          <p:cNvPr id="8" name="~PP3315.WAV">
            <a:hlinkClick r:id="" action="ppaction://media"/>
          </p:cNvPr>
          <p:cNvPicPr>
            <a:picLocks noRot="1" noChangeAspect="1"/>
          </p:cNvPicPr>
          <p:nvPr>
            <a:wavAudioFile r:embed="rId1" name="~PP3315.WAV"/>
          </p:nvPr>
        </p:nvPicPr>
        <p:blipFill>
          <a:blip r:embed="rId4" cstate="print"/>
          <a:stretch>
            <a:fillRect/>
          </a:stretch>
        </p:blipFill>
        <p:spPr>
          <a:xfrm>
            <a:off x="8747125" y="6461125"/>
            <a:ext cx="244475" cy="244475"/>
          </a:xfrm>
          <a:prstGeom prst="rect">
            <a:avLst/>
          </a:prstGeom>
        </p:spPr>
      </p:pic>
    </p:spTree>
  </p:cSld>
  <p:clrMapOvr>
    <a:masterClrMapping/>
  </p:clrMapOvr>
  <p:transition advTm="18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761999"/>
          </a:xfrm>
        </p:spPr>
        <p:txBody>
          <a:bodyPr/>
          <a:lstStyle/>
          <a:p>
            <a:r>
              <a:rPr lang="en-US" sz="3200" b="1" dirty="0" smtClean="0"/>
              <a:t>Taking  Ethical Action</a:t>
            </a:r>
            <a:endParaRPr lang="en-US" sz="3200" b="1" dirty="0"/>
          </a:p>
        </p:txBody>
      </p:sp>
      <p:sp>
        <p:nvSpPr>
          <p:cNvPr id="3" name="Subtitle 2"/>
          <p:cNvSpPr>
            <a:spLocks noGrp="1"/>
          </p:cNvSpPr>
          <p:nvPr>
            <p:ph type="subTitle" idx="1"/>
          </p:nvPr>
        </p:nvSpPr>
        <p:spPr>
          <a:xfrm>
            <a:off x="1371600" y="1295400"/>
            <a:ext cx="6400800" cy="4724400"/>
          </a:xfrm>
        </p:spPr>
        <p:txBody>
          <a:bodyPr>
            <a:noAutofit/>
          </a:bodyPr>
          <a:lstStyle/>
          <a:p>
            <a:pPr algn="l"/>
            <a:r>
              <a:rPr lang="en-US" sz="1400" dirty="0" smtClean="0">
                <a:solidFill>
                  <a:schemeClr val="tx1"/>
                </a:solidFill>
              </a:rPr>
              <a:t>However, the second time I took action was different. </a:t>
            </a:r>
          </a:p>
          <a:p>
            <a:endParaRPr lang="en-US" sz="1400" dirty="0" smtClean="0">
              <a:solidFill>
                <a:schemeClr val="tx1"/>
              </a:solidFill>
            </a:endParaRPr>
          </a:p>
          <a:p>
            <a:pPr algn="l"/>
            <a:r>
              <a:rPr lang="en-US" sz="1400" dirty="0" smtClean="0">
                <a:solidFill>
                  <a:schemeClr val="tx1"/>
                </a:solidFill>
              </a:rPr>
              <a:t>At one point in the decision making the question was raised about which type of pipe.  Concrete pipe would be more economical.  I felt that time might be in short supply.  I said “steel”.  We stayed with steel.  I also went to every group and every person on the critical path of this project and ask for priority.   They responded and several days were saved up front in the contracting and financial process.  The construction began.  The pipe was finally jacked through the embankment.  That night we got a huge thunderstorm over the watershed in question.  Estimates were that had we not had jacked the pipe through that day we would have had a record high pool against the embankment that would likely have failed the random fill structure.</a:t>
            </a:r>
          </a:p>
          <a:p>
            <a:endParaRPr lang="en-US" sz="1400" b="1" dirty="0" smtClean="0">
              <a:solidFill>
                <a:schemeClr val="tx1"/>
              </a:solidFill>
            </a:endParaRPr>
          </a:p>
          <a:p>
            <a:pPr algn="l"/>
            <a:r>
              <a:rPr lang="en-US" sz="1400" b="1" dirty="0" smtClean="0">
                <a:solidFill>
                  <a:schemeClr val="tx1"/>
                </a:solidFill>
              </a:rPr>
              <a:t>Ethical concept:  You don’t always have “hard” data to base taking action on.  </a:t>
            </a:r>
            <a:endParaRPr lang="en-US" sz="1400" dirty="0" smtClean="0">
              <a:solidFill>
                <a:schemeClr val="tx1"/>
              </a:solidFill>
            </a:endParaRPr>
          </a:p>
          <a:p>
            <a:endParaRPr lang="en-US" sz="1400" b="1" dirty="0" smtClean="0">
              <a:solidFill>
                <a:schemeClr val="tx1"/>
              </a:solidFill>
            </a:endParaRPr>
          </a:p>
          <a:p>
            <a:pPr algn="l"/>
            <a:r>
              <a:rPr lang="en-US" sz="1400" b="1" dirty="0" smtClean="0">
                <a:solidFill>
                  <a:schemeClr val="tx1"/>
                </a:solidFill>
              </a:rPr>
              <a:t>Final Ethical concept:  “It might not rain” is a poor protective strategy.</a:t>
            </a:r>
            <a:r>
              <a:rPr lang="en-US" sz="1400" dirty="0" smtClean="0">
                <a:solidFill>
                  <a:schemeClr val="tx1"/>
                </a:solidFill>
              </a:rPr>
              <a:t> </a:t>
            </a:r>
          </a:p>
          <a:p>
            <a:endParaRPr lang="en-US" sz="1400" dirty="0" smtClean="0">
              <a:solidFill>
                <a:schemeClr val="tx1"/>
              </a:solidFill>
            </a:endParaRPr>
          </a:p>
          <a:p>
            <a:pPr algn="l">
              <a:spcBef>
                <a:spcPts val="0"/>
              </a:spcBef>
              <a:defRPr/>
            </a:pPr>
            <a:r>
              <a:rPr lang="en-US" sz="1400" dirty="0" smtClean="0">
                <a:solidFill>
                  <a:schemeClr val="tx1"/>
                </a:solidFill>
              </a:rPr>
              <a:t>My favorite quote about ethical solutions is, “One life that soon is past, only that made with love will last.”</a:t>
            </a:r>
          </a:p>
          <a:p>
            <a:r>
              <a:rPr lang="en-US" sz="1400" dirty="0" smtClean="0">
                <a:solidFill>
                  <a:schemeClr val="tx1"/>
                </a:solidFill>
              </a:rPr>
              <a:t/>
            </a:r>
            <a:br>
              <a:rPr lang="en-US" sz="1400" dirty="0" smtClean="0">
                <a:solidFill>
                  <a:schemeClr val="tx1"/>
                </a:solidFill>
              </a:rPr>
            </a:br>
            <a:endParaRPr lang="en-US" sz="1400" dirty="0" smtClean="0">
              <a:solidFill>
                <a:schemeClr val="tx1"/>
              </a:solidFill>
            </a:endParaRPr>
          </a:p>
          <a:p>
            <a:pPr algn="l"/>
            <a:r>
              <a:rPr lang="en-US" sz="1400" dirty="0" smtClean="0">
                <a:solidFill>
                  <a:schemeClr val="tx1"/>
                </a:solidFill>
              </a:rPr>
              <a:t> </a:t>
            </a:r>
          </a:p>
          <a:p>
            <a:pPr algn="l"/>
            <a:endParaRPr lang="en-US" sz="1400" b="1"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13</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3193.WAV">
            <a:hlinkClick r:id="" action="ppaction://media"/>
          </p:cNvPr>
          <p:cNvPicPr>
            <a:picLocks noRot="1" noChangeAspect="1"/>
          </p:cNvPicPr>
          <p:nvPr>
            <a:wavAudioFile r:embed="rId1" name="~PP3193.WAV"/>
          </p:nvPr>
        </p:nvPicPr>
        <p:blipFill>
          <a:blip r:embed="rId4" cstate="print"/>
          <a:stretch>
            <a:fillRect/>
          </a:stretch>
        </p:blipFill>
        <p:spPr>
          <a:xfrm>
            <a:off x="8747125" y="6461125"/>
            <a:ext cx="244475" cy="244475"/>
          </a:xfrm>
          <a:prstGeom prst="rect">
            <a:avLst/>
          </a:prstGeom>
        </p:spPr>
      </p:pic>
    </p:spTree>
  </p:cSld>
  <p:clrMapOvr>
    <a:masterClrMapping/>
  </p:clrMapOvr>
  <p:transition advTm="1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990599"/>
          </a:xfrm>
        </p:spPr>
        <p:txBody>
          <a:bodyPr>
            <a:normAutofit/>
          </a:bodyPr>
          <a:lstStyle/>
          <a:p>
            <a:r>
              <a:rPr lang="en-US" sz="3200" dirty="0" smtClean="0"/>
              <a:t>4</a:t>
            </a:r>
            <a:r>
              <a:rPr lang="en-US" sz="3200" baseline="30000" dirty="0" smtClean="0"/>
              <a:t>th</a:t>
            </a:r>
            <a:r>
              <a:rPr lang="en-US" sz="3200" dirty="0" smtClean="0"/>
              <a:t> Hour Summary</a:t>
            </a:r>
            <a:endParaRPr lang="en-US" sz="3200" dirty="0"/>
          </a:p>
        </p:txBody>
      </p:sp>
      <p:sp>
        <p:nvSpPr>
          <p:cNvPr id="3" name="Subtitle 2"/>
          <p:cNvSpPr>
            <a:spLocks noGrp="1"/>
          </p:cNvSpPr>
          <p:nvPr>
            <p:ph type="subTitle" idx="1"/>
          </p:nvPr>
        </p:nvSpPr>
        <p:spPr>
          <a:xfrm>
            <a:off x="1371600" y="1295400"/>
            <a:ext cx="6400800" cy="4648200"/>
          </a:xfrm>
        </p:spPr>
        <p:txBody>
          <a:bodyPr>
            <a:normAutofit fontScale="85000" lnSpcReduction="10000"/>
          </a:bodyPr>
          <a:lstStyle/>
          <a:p>
            <a:pPr algn="l"/>
            <a:r>
              <a:rPr lang="en-US" dirty="0" smtClean="0">
                <a:solidFill>
                  <a:schemeClr val="tx1"/>
                </a:solidFill>
              </a:rPr>
              <a:t>Here is a summary of the ethical concepts covered in this hour.</a:t>
            </a:r>
          </a:p>
          <a:p>
            <a:pPr algn="l"/>
            <a:r>
              <a:rPr lang="en-US" dirty="0" smtClean="0">
                <a:solidFill>
                  <a:schemeClr val="tx1"/>
                </a:solidFill>
              </a:rPr>
              <a:t>From the inspection examples we saw that:</a:t>
            </a:r>
          </a:p>
          <a:p>
            <a:pPr algn="l"/>
            <a:r>
              <a:rPr lang="en-US" b="1" dirty="0" smtClean="0">
                <a:solidFill>
                  <a:schemeClr val="tx1"/>
                </a:solidFill>
              </a:rPr>
              <a:t>An ounce of prevention is worth a pound of cure.</a:t>
            </a:r>
            <a:endParaRPr lang="en-US" dirty="0" smtClean="0">
              <a:solidFill>
                <a:schemeClr val="tx1"/>
              </a:solidFill>
            </a:endParaRPr>
          </a:p>
          <a:p>
            <a:pPr algn="l"/>
            <a:r>
              <a:rPr lang="en-US" b="1" dirty="0" smtClean="0">
                <a:solidFill>
                  <a:schemeClr val="tx1"/>
                </a:solidFill>
              </a:rPr>
              <a:t>Engineers who know history can plan better.</a:t>
            </a:r>
            <a:endParaRPr lang="en-US" dirty="0" smtClean="0">
              <a:solidFill>
                <a:schemeClr val="tx1"/>
              </a:solidFill>
            </a:endParaRPr>
          </a:p>
          <a:p>
            <a:pPr algn="l"/>
            <a:r>
              <a:rPr lang="en-US" b="1" dirty="0" smtClean="0">
                <a:solidFill>
                  <a:schemeClr val="tx1"/>
                </a:solidFill>
              </a:rPr>
              <a:t>Sharing valid engineering application with the public enhanced our public image.</a:t>
            </a:r>
            <a:endParaRPr lang="en-US" dirty="0" smtClean="0">
              <a:solidFill>
                <a:schemeClr val="tx1"/>
              </a:solidFill>
            </a:endParaRPr>
          </a:p>
          <a:p>
            <a:pPr algn="l"/>
            <a:r>
              <a:rPr lang="en-US" b="1" dirty="0" smtClean="0">
                <a:solidFill>
                  <a:schemeClr val="tx1"/>
                </a:solidFill>
              </a:rPr>
              <a:t>While education entails risk, there is a bigger risk in not educating.  </a:t>
            </a:r>
            <a:endParaRPr lang="en-US" dirty="0" smtClean="0">
              <a:solidFill>
                <a:schemeClr val="tx1"/>
              </a:solidFill>
            </a:endParaRPr>
          </a:p>
          <a:p>
            <a:pPr algn="l"/>
            <a:endParaRPr lang="en-US" b="1"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14</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995.WAV">
            <a:hlinkClick r:id="" action="ppaction://media"/>
          </p:cNvPr>
          <p:cNvPicPr>
            <a:picLocks noRot="1" noChangeAspect="1"/>
          </p:cNvPicPr>
          <p:nvPr>
            <a:wavAudioFile r:embed="rId1" name="~PP995.WAV"/>
          </p:nvPr>
        </p:nvPicPr>
        <p:blipFill>
          <a:blip r:embed="rId4" cstate="print"/>
          <a:stretch>
            <a:fillRect/>
          </a:stretch>
        </p:blipFill>
        <p:spPr>
          <a:xfrm>
            <a:off x="8747125" y="6461125"/>
            <a:ext cx="244475" cy="244475"/>
          </a:xfrm>
          <a:prstGeom prst="rect">
            <a:avLst/>
          </a:prstGeom>
        </p:spPr>
      </p:pic>
    </p:spTree>
  </p:cSld>
  <p:clrMapOvr>
    <a:masterClrMapping/>
  </p:clrMapOvr>
  <p:transition advTm="4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761999"/>
          </a:xfrm>
        </p:spPr>
        <p:txBody>
          <a:bodyPr>
            <a:normAutofit/>
          </a:bodyPr>
          <a:lstStyle/>
          <a:p>
            <a:r>
              <a:rPr lang="en-US" sz="3200" dirty="0" smtClean="0"/>
              <a:t>4</a:t>
            </a:r>
            <a:r>
              <a:rPr lang="en-US" sz="3200" baseline="30000" dirty="0" smtClean="0"/>
              <a:t>th</a:t>
            </a:r>
            <a:r>
              <a:rPr lang="en-US" sz="3200" dirty="0" smtClean="0"/>
              <a:t> Hour Summary (con’t)</a:t>
            </a:r>
            <a:endParaRPr lang="en-US" sz="3200" dirty="0"/>
          </a:p>
        </p:txBody>
      </p:sp>
      <p:sp>
        <p:nvSpPr>
          <p:cNvPr id="3" name="Subtitle 2"/>
          <p:cNvSpPr>
            <a:spLocks noGrp="1"/>
          </p:cNvSpPr>
          <p:nvPr>
            <p:ph type="subTitle" idx="1"/>
          </p:nvPr>
        </p:nvSpPr>
        <p:spPr>
          <a:xfrm>
            <a:off x="1371600" y="1143000"/>
            <a:ext cx="6400800" cy="4953000"/>
          </a:xfrm>
        </p:spPr>
        <p:txBody>
          <a:bodyPr>
            <a:noAutofit/>
          </a:bodyPr>
          <a:lstStyle/>
          <a:p>
            <a:pPr algn="l"/>
            <a:r>
              <a:rPr lang="en-US" sz="2000" dirty="0" smtClean="0">
                <a:solidFill>
                  <a:schemeClr val="tx1"/>
                </a:solidFill>
              </a:rPr>
              <a:t>From the emergency examples we noted:</a:t>
            </a:r>
          </a:p>
          <a:p>
            <a:pPr algn="l"/>
            <a:r>
              <a:rPr lang="en-US" sz="2000" b="1" dirty="0" smtClean="0">
                <a:solidFill>
                  <a:schemeClr val="tx1"/>
                </a:solidFill>
              </a:rPr>
              <a:t>Our children come first.  Everything else is a distant second.</a:t>
            </a:r>
            <a:endParaRPr lang="en-US" sz="2000" dirty="0" smtClean="0">
              <a:solidFill>
                <a:schemeClr val="tx1"/>
              </a:solidFill>
            </a:endParaRPr>
          </a:p>
          <a:p>
            <a:pPr algn="l"/>
            <a:r>
              <a:rPr lang="en-US" sz="2000" b="1" dirty="0" smtClean="0">
                <a:solidFill>
                  <a:schemeClr val="tx1"/>
                </a:solidFill>
              </a:rPr>
              <a:t>During emergency situations the floodwater engineer needs to consider the emotional state of flood victims. </a:t>
            </a:r>
            <a:r>
              <a:rPr lang="en-US" sz="2000" dirty="0" smtClean="0">
                <a:solidFill>
                  <a:schemeClr val="tx1"/>
                </a:solidFill>
              </a:rPr>
              <a:t> </a:t>
            </a:r>
          </a:p>
          <a:p>
            <a:pPr algn="l"/>
            <a:r>
              <a:rPr lang="en-US" sz="2000" b="1" dirty="0" smtClean="0">
                <a:solidFill>
                  <a:schemeClr val="tx1"/>
                </a:solidFill>
              </a:rPr>
              <a:t>Don’t be afraid to ask for help when it is for a good cause.</a:t>
            </a:r>
            <a:endParaRPr lang="en-US" sz="2000" dirty="0" smtClean="0">
              <a:solidFill>
                <a:schemeClr val="tx1"/>
              </a:solidFill>
            </a:endParaRPr>
          </a:p>
          <a:p>
            <a:pPr algn="l"/>
            <a:r>
              <a:rPr lang="en-US" sz="2000" b="1" dirty="0" smtClean="0">
                <a:solidFill>
                  <a:schemeClr val="tx1"/>
                </a:solidFill>
              </a:rPr>
              <a:t>Doing the right thing isn’t always popular or needed.  But not doing the right thing could be a lot worse.</a:t>
            </a:r>
            <a:endParaRPr lang="en-US" sz="2000" dirty="0" smtClean="0">
              <a:solidFill>
                <a:schemeClr val="tx1"/>
              </a:solidFill>
            </a:endParaRPr>
          </a:p>
          <a:p>
            <a:pPr algn="l"/>
            <a:r>
              <a:rPr lang="en-US" sz="2000" b="1" dirty="0" smtClean="0">
                <a:solidFill>
                  <a:schemeClr val="tx1"/>
                </a:solidFill>
              </a:rPr>
              <a:t>You don’t always have “hard” data to base taking action on.  </a:t>
            </a:r>
            <a:endParaRPr lang="en-US" sz="2000" dirty="0" smtClean="0">
              <a:solidFill>
                <a:schemeClr val="tx1"/>
              </a:solidFill>
            </a:endParaRPr>
          </a:p>
          <a:p>
            <a:pPr algn="l"/>
            <a:r>
              <a:rPr lang="en-US" sz="2000" b="1" dirty="0" smtClean="0">
                <a:solidFill>
                  <a:schemeClr val="tx1"/>
                </a:solidFill>
              </a:rPr>
              <a:t> “It might not rain” is a poor protective strategy.</a:t>
            </a:r>
            <a:r>
              <a:rPr lang="en-US" sz="2000" dirty="0" smtClean="0">
                <a:solidFill>
                  <a:schemeClr val="tx1"/>
                </a:solidFill>
              </a:rPr>
              <a:t> </a:t>
            </a:r>
          </a:p>
          <a:p>
            <a:pPr algn="l"/>
            <a:r>
              <a:rPr lang="en-US" sz="1800" dirty="0" smtClean="0">
                <a:solidFill>
                  <a:schemeClr val="tx1"/>
                </a:solidFill>
              </a:rPr>
              <a:t/>
            </a:r>
            <a:br>
              <a:rPr lang="en-US" sz="1800" dirty="0" smtClean="0">
                <a:solidFill>
                  <a:schemeClr val="tx1"/>
                </a:solidFill>
              </a:rPr>
            </a:br>
            <a:endParaRPr lang="en-US" sz="16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15</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3396.WAV">
            <a:hlinkClick r:id="" action="ppaction://media"/>
          </p:cNvPr>
          <p:cNvPicPr>
            <a:picLocks noRot="1" noChangeAspect="1"/>
          </p:cNvPicPr>
          <p:nvPr>
            <a:wavAudioFile r:embed="rId1" name="~PP3396.WAV"/>
          </p:nvPr>
        </p:nvPicPr>
        <p:blipFill>
          <a:blip r:embed="rId4" cstate="print"/>
          <a:stretch>
            <a:fillRect/>
          </a:stretch>
        </p:blipFill>
        <p:spPr>
          <a:xfrm>
            <a:off x="8747125" y="6461125"/>
            <a:ext cx="244475" cy="244475"/>
          </a:xfrm>
          <a:prstGeom prst="rect">
            <a:avLst/>
          </a:prstGeom>
        </p:spPr>
      </p:pic>
    </p:spTree>
  </p:cSld>
  <p:clrMapOvr>
    <a:masterClrMapping/>
  </p:clrMapOvr>
  <p:transition advTm="6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761999"/>
          </a:xfrm>
        </p:spPr>
        <p:txBody>
          <a:bodyPr>
            <a:normAutofit fontScale="90000"/>
          </a:bodyPr>
          <a:lstStyle/>
          <a:p>
            <a:r>
              <a:rPr lang="en-US" sz="3200" dirty="0" smtClean="0"/>
              <a:t>Course Summary</a:t>
            </a:r>
            <a:br>
              <a:rPr lang="en-US" sz="3200" dirty="0" smtClean="0"/>
            </a:br>
            <a:r>
              <a:rPr lang="en-US" sz="3200" dirty="0" smtClean="0"/>
              <a:t>Hour 1</a:t>
            </a:r>
            <a:endParaRPr lang="en-US" sz="3200" dirty="0"/>
          </a:p>
        </p:txBody>
      </p:sp>
      <p:sp>
        <p:nvSpPr>
          <p:cNvPr id="3" name="Subtitle 2"/>
          <p:cNvSpPr>
            <a:spLocks noGrp="1"/>
          </p:cNvSpPr>
          <p:nvPr>
            <p:ph type="subTitle" idx="1"/>
          </p:nvPr>
        </p:nvSpPr>
        <p:spPr>
          <a:xfrm>
            <a:off x="609600" y="1295400"/>
            <a:ext cx="7848600" cy="4648200"/>
          </a:xfrm>
        </p:spPr>
        <p:txBody>
          <a:bodyPr>
            <a:normAutofit fontScale="47500" lnSpcReduction="20000"/>
          </a:bodyPr>
          <a:lstStyle/>
          <a:p>
            <a:pPr algn="l"/>
            <a:r>
              <a:rPr lang="en-US" dirty="0" smtClean="0">
                <a:solidFill>
                  <a:schemeClr val="tx1"/>
                </a:solidFill>
              </a:rPr>
              <a:t>During “Ethics and Floodwater Engineering” the benefits of being an ethical engineer have been explained using actual examples.  </a:t>
            </a:r>
          </a:p>
          <a:p>
            <a:pPr algn="l"/>
            <a:r>
              <a:rPr lang="en-US" dirty="0" smtClean="0">
                <a:solidFill>
                  <a:schemeClr val="tx1"/>
                </a:solidFill>
              </a:rPr>
              <a:t> </a:t>
            </a:r>
          </a:p>
          <a:p>
            <a:pPr algn="l"/>
            <a:r>
              <a:rPr lang="en-US" dirty="0" smtClean="0">
                <a:solidFill>
                  <a:schemeClr val="tx1"/>
                </a:solidFill>
              </a:rPr>
              <a:t>In the first session of we first discussed the definition of ethics, many perspectives of ethics, and the notion of situation ethics.  </a:t>
            </a:r>
          </a:p>
          <a:p>
            <a:pPr algn="l"/>
            <a:r>
              <a:rPr lang="en-US" dirty="0" smtClean="0">
                <a:solidFill>
                  <a:schemeClr val="tx1"/>
                </a:solidFill>
              </a:rPr>
              <a:t>The notion of “good enough for all players” rather than favoring one special interest group was discussed.</a:t>
            </a:r>
          </a:p>
          <a:p>
            <a:pPr algn="l"/>
            <a:endParaRPr lang="en-US" dirty="0" smtClean="0">
              <a:solidFill>
                <a:schemeClr val="tx1"/>
              </a:solidFill>
            </a:endParaRPr>
          </a:p>
          <a:p>
            <a:pPr algn="l"/>
            <a:r>
              <a:rPr lang="en-US" dirty="0" smtClean="0">
                <a:solidFill>
                  <a:schemeClr val="tx1"/>
                </a:solidFill>
              </a:rPr>
              <a:t>Examples were presented that illustrated the desire by almost all of us to do right by society.</a:t>
            </a:r>
          </a:p>
          <a:p>
            <a:pPr algn="l"/>
            <a:endParaRPr lang="en-US" dirty="0" smtClean="0">
              <a:solidFill>
                <a:schemeClr val="tx1"/>
              </a:solidFill>
            </a:endParaRPr>
          </a:p>
          <a:p>
            <a:pPr algn="l"/>
            <a:r>
              <a:rPr lang="en-US" dirty="0" smtClean="0">
                <a:solidFill>
                  <a:schemeClr val="tx1"/>
                </a:solidFill>
              </a:rPr>
              <a:t>When faced with a design choice consider the more conservative option to protect you, society and our profession.  Make it stronger than code and easier to construct.</a:t>
            </a:r>
          </a:p>
          <a:p>
            <a:pPr algn="l"/>
            <a:endParaRPr lang="en-US" dirty="0" smtClean="0">
              <a:solidFill>
                <a:schemeClr val="tx1"/>
              </a:solidFill>
            </a:endParaRPr>
          </a:p>
          <a:p>
            <a:pPr algn="l"/>
            <a:r>
              <a:rPr lang="en-US" dirty="0" smtClean="0">
                <a:solidFill>
                  <a:schemeClr val="tx1"/>
                </a:solidFill>
              </a:rPr>
              <a:t>No one knows the future so allow for future variations by designing for more than average conditions.</a:t>
            </a:r>
          </a:p>
          <a:p>
            <a:pPr algn="l"/>
            <a:endParaRPr lang="en-US" dirty="0" smtClean="0">
              <a:solidFill>
                <a:schemeClr val="tx1"/>
              </a:solidFill>
            </a:endParaRPr>
          </a:p>
          <a:p>
            <a:pPr algn="l"/>
            <a:r>
              <a:rPr lang="en-US" dirty="0" smtClean="0">
                <a:solidFill>
                  <a:schemeClr val="tx1"/>
                </a:solidFill>
              </a:rPr>
              <a:t>We looked at a case that illustrated the idea construction inspection firms must be paid directly by the customer and not by the contractor who is being monitored.</a:t>
            </a:r>
          </a:p>
          <a:p>
            <a:pPr algn="l"/>
            <a:endParaRPr lang="en-US" dirty="0" smtClean="0">
              <a:solidFill>
                <a:schemeClr val="tx1"/>
              </a:solidFill>
            </a:endParaRPr>
          </a:p>
          <a:p>
            <a:pPr algn="l"/>
            <a:r>
              <a:rPr lang="en-US" dirty="0" smtClean="0">
                <a:solidFill>
                  <a:schemeClr val="tx1"/>
                </a:solidFill>
              </a:rPr>
              <a:t>Lastly we had an example of how being ethical empowers your subordinates.</a:t>
            </a:r>
          </a:p>
          <a:p>
            <a:pPr algn="l"/>
            <a:endParaRPr lang="en-US" dirty="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16</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2025.WAV">
            <a:hlinkClick r:id="" action="ppaction://media"/>
          </p:cNvPr>
          <p:cNvPicPr>
            <a:picLocks noRot="1" noChangeAspect="1"/>
          </p:cNvPicPr>
          <p:nvPr>
            <a:wavAudioFile r:embed="rId1" name="~PP2025.WAV"/>
          </p:nvPr>
        </p:nvPicPr>
        <p:blipFill>
          <a:blip r:embed="rId4" cstate="print"/>
          <a:stretch>
            <a:fillRect/>
          </a:stretch>
        </p:blipFill>
        <p:spPr>
          <a:xfrm>
            <a:off x="8747125" y="6461125"/>
            <a:ext cx="244475" cy="244475"/>
          </a:xfrm>
          <a:prstGeom prst="rect">
            <a:avLst/>
          </a:prstGeom>
        </p:spPr>
      </p:pic>
    </p:spTree>
  </p:cSld>
  <p:clrMapOvr>
    <a:masterClrMapping/>
  </p:clrMapOvr>
  <p:transition advTm="10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761999"/>
          </a:xfrm>
        </p:spPr>
        <p:txBody>
          <a:bodyPr>
            <a:normAutofit fontScale="90000"/>
          </a:bodyPr>
          <a:lstStyle/>
          <a:p>
            <a:r>
              <a:rPr lang="en-US" sz="3200" dirty="0" smtClean="0"/>
              <a:t>Course Summary</a:t>
            </a:r>
            <a:br>
              <a:rPr lang="en-US" sz="3200" dirty="0" smtClean="0"/>
            </a:br>
            <a:r>
              <a:rPr lang="en-US" sz="3200" dirty="0" smtClean="0"/>
              <a:t>Hour 2</a:t>
            </a:r>
            <a:endParaRPr lang="en-US" sz="3200" dirty="0"/>
          </a:p>
        </p:txBody>
      </p:sp>
      <p:sp>
        <p:nvSpPr>
          <p:cNvPr id="3" name="Subtitle 2"/>
          <p:cNvSpPr>
            <a:spLocks noGrp="1"/>
          </p:cNvSpPr>
          <p:nvPr>
            <p:ph type="subTitle" idx="1"/>
          </p:nvPr>
        </p:nvSpPr>
        <p:spPr>
          <a:xfrm>
            <a:off x="1447800" y="1143000"/>
            <a:ext cx="6400800" cy="5029200"/>
          </a:xfrm>
        </p:spPr>
        <p:txBody>
          <a:bodyPr>
            <a:normAutofit fontScale="25000" lnSpcReduction="20000"/>
          </a:bodyPr>
          <a:lstStyle/>
          <a:p>
            <a:r>
              <a:rPr lang="en-US" sz="4800" dirty="0" smtClean="0">
                <a:solidFill>
                  <a:schemeClr val="tx1"/>
                </a:solidFill>
              </a:rPr>
              <a:t>During the second hour we examined situations that showed ethical decisions are not always easy.</a:t>
            </a:r>
          </a:p>
          <a:p>
            <a:endParaRPr lang="en-US" sz="4800" dirty="0" smtClean="0">
              <a:solidFill>
                <a:schemeClr val="tx1"/>
              </a:solidFill>
            </a:endParaRPr>
          </a:p>
          <a:p>
            <a:pPr algn="l"/>
            <a:r>
              <a:rPr lang="en-US" sz="4800" dirty="0" smtClean="0">
                <a:solidFill>
                  <a:schemeClr val="tx1"/>
                </a:solidFill>
              </a:rPr>
              <a:t>We had one case with a levee lowering to fight erosion rather than the public perception of levee overtopping.  Engineering decisions need to balance all risks, no matter how counter-intuitive.  </a:t>
            </a:r>
          </a:p>
          <a:p>
            <a:pPr algn="l"/>
            <a:endParaRPr lang="en-US" sz="4800" dirty="0" smtClean="0">
              <a:solidFill>
                <a:schemeClr val="tx1"/>
              </a:solidFill>
            </a:endParaRPr>
          </a:p>
          <a:p>
            <a:pPr algn="l"/>
            <a:r>
              <a:rPr lang="en-US" sz="4800" dirty="0" smtClean="0">
                <a:solidFill>
                  <a:schemeClr val="tx1"/>
                </a:solidFill>
              </a:rPr>
              <a:t>We looked at situations illustrating the following concepts:</a:t>
            </a:r>
          </a:p>
          <a:p>
            <a:pPr algn="l"/>
            <a:endParaRPr lang="en-US" sz="4800" dirty="0" smtClean="0">
              <a:solidFill>
                <a:schemeClr val="tx1"/>
              </a:solidFill>
            </a:endParaRPr>
          </a:p>
          <a:p>
            <a:pPr algn="l"/>
            <a:r>
              <a:rPr lang="en-US" sz="4800" dirty="0" smtClean="0">
                <a:solidFill>
                  <a:schemeClr val="tx1"/>
                </a:solidFill>
              </a:rPr>
              <a:t>Ethical decisions require a balance between doing the greatest good for the greatest number while minimizing extreme harm to the lesser number. </a:t>
            </a:r>
          </a:p>
          <a:p>
            <a:pPr algn="l"/>
            <a:endParaRPr lang="en-US" sz="4800" dirty="0" smtClean="0">
              <a:solidFill>
                <a:schemeClr val="tx1"/>
              </a:solidFill>
            </a:endParaRPr>
          </a:p>
          <a:p>
            <a:pPr algn="l"/>
            <a:r>
              <a:rPr lang="en-US" sz="4800" dirty="0" smtClean="0">
                <a:solidFill>
                  <a:schemeClr val="tx1"/>
                </a:solidFill>
              </a:rPr>
              <a:t>Engineers need to share information with appropriate authorities about sensitive parts of the system.</a:t>
            </a:r>
          </a:p>
          <a:p>
            <a:pPr algn="l"/>
            <a:endParaRPr lang="en-US" sz="4800" dirty="0" smtClean="0">
              <a:solidFill>
                <a:schemeClr val="tx1"/>
              </a:solidFill>
            </a:endParaRPr>
          </a:p>
          <a:p>
            <a:pPr algn="l"/>
            <a:r>
              <a:rPr lang="en-US" sz="4800" dirty="0" smtClean="0">
                <a:solidFill>
                  <a:schemeClr val="tx1"/>
                </a:solidFill>
              </a:rPr>
              <a:t>Engineer computer models and computations are only tools that need to be checked against observed reality.</a:t>
            </a:r>
          </a:p>
          <a:p>
            <a:pPr algn="l"/>
            <a:r>
              <a:rPr lang="en-US" sz="4800" dirty="0" smtClean="0">
                <a:solidFill>
                  <a:schemeClr val="tx1"/>
                </a:solidFill>
              </a:rPr>
              <a:t>Our outcome may be determined by luck.     </a:t>
            </a:r>
          </a:p>
          <a:p>
            <a:pPr algn="l"/>
            <a:endParaRPr lang="en-US" sz="4800" dirty="0" smtClean="0">
              <a:solidFill>
                <a:schemeClr val="tx1"/>
              </a:solidFill>
            </a:endParaRPr>
          </a:p>
          <a:p>
            <a:pPr algn="l"/>
            <a:r>
              <a:rPr lang="en-US" sz="4800" dirty="0" smtClean="0">
                <a:solidFill>
                  <a:schemeClr val="tx1"/>
                </a:solidFill>
              </a:rPr>
              <a:t>The Herculean efforts by county and city crews to remove logs from bridge openings enabled the system to function as designed.</a:t>
            </a:r>
          </a:p>
          <a:p>
            <a:pPr algn="l"/>
            <a:endParaRPr lang="en-US" sz="4800" dirty="0" smtClean="0">
              <a:solidFill>
                <a:schemeClr val="tx1"/>
              </a:solidFill>
            </a:endParaRPr>
          </a:p>
          <a:p>
            <a:pPr algn="l"/>
            <a:r>
              <a:rPr lang="en-US" sz="4800" dirty="0" smtClean="0">
                <a:solidFill>
                  <a:schemeClr val="tx1"/>
                </a:solidFill>
              </a:rPr>
              <a:t>Charm and credentials are no substitute for competence.</a:t>
            </a:r>
          </a:p>
          <a:p>
            <a:pPr algn="l"/>
            <a:endParaRPr lang="en-US" sz="4800" dirty="0" smtClean="0">
              <a:solidFill>
                <a:schemeClr val="tx1"/>
              </a:solidFill>
            </a:endParaRPr>
          </a:p>
          <a:p>
            <a:pPr algn="l"/>
            <a:r>
              <a:rPr lang="en-US" sz="4800" dirty="0" smtClean="0">
                <a:solidFill>
                  <a:schemeClr val="tx1"/>
                </a:solidFill>
              </a:rPr>
              <a:t>The engineer is responsible for creating structures that work, not just following published design criteria.</a:t>
            </a:r>
          </a:p>
          <a:p>
            <a:pPr algn="l"/>
            <a:endParaRPr lang="en-US" sz="4800" dirty="0" smtClean="0">
              <a:solidFill>
                <a:schemeClr val="tx1"/>
              </a:solidFill>
            </a:endParaRPr>
          </a:p>
          <a:p>
            <a:pPr algn="l"/>
            <a:r>
              <a:rPr lang="en-US" sz="4800" dirty="0" smtClean="0">
                <a:solidFill>
                  <a:schemeClr val="tx1"/>
                </a:solidFill>
              </a:rPr>
              <a:t>Make allowance for unusual challenges</a:t>
            </a:r>
          </a:p>
          <a:p>
            <a:pPr algn="l"/>
            <a:endParaRPr lang="en-US" sz="4800" dirty="0" smtClean="0">
              <a:solidFill>
                <a:schemeClr val="tx1"/>
              </a:solidFill>
            </a:endParaRPr>
          </a:p>
          <a:p>
            <a:pPr algn="l"/>
            <a:r>
              <a:rPr lang="en-US" sz="4800" dirty="0" smtClean="0">
                <a:solidFill>
                  <a:schemeClr val="tx1"/>
                </a:solidFill>
              </a:rPr>
              <a:t>In the absence of precise evidence one must use judgment and experience.  </a:t>
            </a:r>
          </a:p>
          <a:p>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17</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3020.WAV">
            <a:hlinkClick r:id="" action="ppaction://media"/>
          </p:cNvPr>
          <p:cNvPicPr>
            <a:picLocks noRot="1" noChangeAspect="1"/>
          </p:cNvPicPr>
          <p:nvPr>
            <a:wavAudioFile r:embed="rId1" name="~PP3020.WAV"/>
          </p:nvPr>
        </p:nvPicPr>
        <p:blipFill>
          <a:blip r:embed="rId4" cstate="print"/>
          <a:stretch>
            <a:fillRect/>
          </a:stretch>
        </p:blipFill>
        <p:spPr>
          <a:xfrm>
            <a:off x="8747125" y="6461125"/>
            <a:ext cx="244475" cy="244475"/>
          </a:xfrm>
          <a:prstGeom prst="rect">
            <a:avLst/>
          </a:prstGeom>
        </p:spPr>
      </p:pic>
    </p:spTree>
  </p:cSld>
  <p:clrMapOvr>
    <a:masterClrMapping/>
  </p:clrMapOvr>
  <p:transition advTm="1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990600"/>
          </a:xfrm>
        </p:spPr>
        <p:txBody>
          <a:bodyPr>
            <a:normAutofit fontScale="90000"/>
          </a:bodyPr>
          <a:lstStyle/>
          <a:p>
            <a:r>
              <a:rPr lang="en-US" sz="3200" dirty="0" smtClean="0"/>
              <a:t>Course Summary</a:t>
            </a:r>
            <a:br>
              <a:rPr lang="en-US" sz="3200" dirty="0" smtClean="0"/>
            </a:br>
            <a:r>
              <a:rPr lang="en-US" sz="3200" dirty="0" smtClean="0"/>
              <a:t>Hour 3</a:t>
            </a:r>
            <a:endParaRPr lang="en-US" sz="3200" dirty="0"/>
          </a:p>
        </p:txBody>
      </p:sp>
      <p:sp>
        <p:nvSpPr>
          <p:cNvPr id="3" name="Subtitle 2"/>
          <p:cNvSpPr>
            <a:spLocks noGrp="1"/>
          </p:cNvSpPr>
          <p:nvPr>
            <p:ph type="subTitle" idx="1"/>
          </p:nvPr>
        </p:nvSpPr>
        <p:spPr>
          <a:xfrm>
            <a:off x="1371600" y="1295400"/>
            <a:ext cx="6400800" cy="4648200"/>
          </a:xfrm>
        </p:spPr>
        <p:txBody>
          <a:bodyPr>
            <a:normAutofit fontScale="32500" lnSpcReduction="20000"/>
          </a:bodyPr>
          <a:lstStyle/>
          <a:p>
            <a:pPr algn="l"/>
            <a:r>
              <a:rPr lang="en-US" dirty="0" smtClean="0">
                <a:solidFill>
                  <a:schemeClr val="tx1"/>
                </a:solidFill>
              </a:rPr>
              <a:t>During the third hour we dealt with ethics and floodwater planning.  The following points were illustrated:  </a:t>
            </a:r>
          </a:p>
          <a:p>
            <a:pPr algn="l"/>
            <a:endParaRPr lang="en-US" dirty="0" smtClean="0">
              <a:solidFill>
                <a:schemeClr val="tx1"/>
              </a:solidFill>
            </a:endParaRPr>
          </a:p>
          <a:p>
            <a:pPr algn="l"/>
            <a:r>
              <a:rPr lang="en-US" dirty="0" smtClean="0">
                <a:solidFill>
                  <a:schemeClr val="tx1"/>
                </a:solidFill>
              </a:rPr>
              <a:t>Mother Nature’s plans may differ from design code.</a:t>
            </a:r>
          </a:p>
          <a:p>
            <a:pPr algn="l"/>
            <a:endParaRPr lang="en-US" dirty="0" smtClean="0">
              <a:solidFill>
                <a:schemeClr val="tx1"/>
              </a:solidFill>
            </a:endParaRPr>
          </a:p>
          <a:p>
            <a:pPr algn="l"/>
            <a:r>
              <a:rPr lang="en-US" dirty="0" smtClean="0">
                <a:solidFill>
                  <a:schemeClr val="tx1"/>
                </a:solidFill>
              </a:rPr>
              <a:t>Design and construct following code requirements, but install overflow zones.  For example, install a concrete channel to convey </a:t>
            </a:r>
          </a:p>
          <a:p>
            <a:pPr algn="l"/>
            <a:r>
              <a:rPr lang="en-US" dirty="0" smtClean="0">
                <a:solidFill>
                  <a:schemeClr val="tx1"/>
                </a:solidFill>
              </a:rPr>
              <a:t>10- to 100-year flows and then zone dirt areas adjacent to the channel to carry the 500- to 2000-year flows.</a:t>
            </a:r>
          </a:p>
          <a:p>
            <a:pPr algn="l"/>
            <a:endParaRPr lang="en-US" dirty="0" smtClean="0">
              <a:solidFill>
                <a:schemeClr val="tx1"/>
              </a:solidFill>
            </a:endParaRPr>
          </a:p>
          <a:p>
            <a:pPr algn="l"/>
            <a:r>
              <a:rPr lang="en-US" dirty="0" smtClean="0">
                <a:solidFill>
                  <a:schemeClr val="tx1"/>
                </a:solidFill>
              </a:rPr>
              <a:t>Existing flood control structures need to be reviewed by local authorities at least once every decade to ensure changed urban conditions haven’t rendered a floodwater project non-functional or even dangerous.  </a:t>
            </a:r>
          </a:p>
          <a:p>
            <a:pPr algn="l"/>
            <a:endParaRPr lang="en-US" dirty="0" smtClean="0">
              <a:solidFill>
                <a:schemeClr val="tx1"/>
              </a:solidFill>
            </a:endParaRPr>
          </a:p>
          <a:p>
            <a:pPr algn="l"/>
            <a:r>
              <a:rPr lang="en-US" dirty="0" smtClean="0">
                <a:solidFill>
                  <a:schemeClr val="tx1"/>
                </a:solidFill>
              </a:rPr>
              <a:t>Do not increase the floodwater exiting your property.</a:t>
            </a:r>
          </a:p>
          <a:p>
            <a:pPr algn="l"/>
            <a:endParaRPr lang="en-US" dirty="0" smtClean="0">
              <a:solidFill>
                <a:schemeClr val="tx1"/>
              </a:solidFill>
            </a:endParaRPr>
          </a:p>
          <a:p>
            <a:pPr algn="l"/>
            <a:r>
              <a:rPr lang="en-US" dirty="0" smtClean="0">
                <a:solidFill>
                  <a:schemeClr val="tx1"/>
                </a:solidFill>
              </a:rPr>
              <a:t>Engineers need to consider the intent of Code, not just the letter of Code.</a:t>
            </a:r>
          </a:p>
          <a:p>
            <a:pPr algn="l"/>
            <a:endParaRPr lang="en-US" dirty="0" smtClean="0">
              <a:solidFill>
                <a:schemeClr val="tx1"/>
              </a:solidFill>
            </a:endParaRPr>
          </a:p>
          <a:p>
            <a:pPr algn="l"/>
            <a:r>
              <a:rPr lang="en-US" dirty="0" smtClean="0">
                <a:solidFill>
                  <a:schemeClr val="tx1"/>
                </a:solidFill>
              </a:rPr>
              <a:t>Ethics is a battle of ideas about what is “good”.</a:t>
            </a:r>
          </a:p>
          <a:p>
            <a:pPr algn="l"/>
            <a:endParaRPr lang="en-US" dirty="0" smtClean="0">
              <a:solidFill>
                <a:schemeClr val="tx1"/>
              </a:solidFill>
            </a:endParaRPr>
          </a:p>
          <a:p>
            <a:pPr algn="l"/>
            <a:r>
              <a:rPr lang="en-US" dirty="0" smtClean="0">
                <a:solidFill>
                  <a:schemeClr val="tx1"/>
                </a:solidFill>
              </a:rPr>
              <a:t>Allow for a historical modification of code.  For example, use the computed 100-year flood plain for zoning until a larger flood occurs and then use the historical flood plain for zoning and rebuilding decisions.  </a:t>
            </a:r>
          </a:p>
          <a:p>
            <a:pPr algn="l"/>
            <a:endParaRPr lang="en-US" dirty="0" smtClean="0">
              <a:solidFill>
                <a:schemeClr val="tx1"/>
              </a:solidFill>
            </a:endParaRPr>
          </a:p>
          <a:p>
            <a:pPr algn="l"/>
            <a:r>
              <a:rPr lang="en-US" dirty="0" smtClean="0">
                <a:solidFill>
                  <a:schemeClr val="tx1"/>
                </a:solidFill>
              </a:rPr>
              <a:t>Define what is exactly what is needed from you.  As an engineer your duty may just be a plan or even to get an idea.  If you are the decision-maker then a speedy decision that implements a “good plan” today may be worth more than searching for a “perfect plan tomorrow”.</a:t>
            </a:r>
          </a:p>
          <a:p>
            <a:pPr algn="l"/>
            <a:endParaRPr lang="en-US" dirty="0" smtClean="0">
              <a:solidFill>
                <a:schemeClr val="tx1"/>
              </a:solidFill>
            </a:endParaRPr>
          </a:p>
          <a:p>
            <a:pPr algn="l"/>
            <a:r>
              <a:rPr lang="en-US" dirty="0" smtClean="0">
                <a:solidFill>
                  <a:schemeClr val="tx1"/>
                </a:solidFill>
              </a:rPr>
              <a:t>Ideas about “right” usually originate with one person.  If the situation is urgent and your idea is in the “good enough” category, then go with your idea and move the next step.  </a:t>
            </a:r>
          </a:p>
          <a:p>
            <a:pPr algn="l"/>
            <a:endParaRPr lang="en-US" dirty="0" smtClean="0">
              <a:solidFill>
                <a:schemeClr val="tx1"/>
              </a:solidFill>
            </a:endParaRPr>
          </a:p>
          <a:p>
            <a:pPr algn="l"/>
            <a:r>
              <a:rPr lang="en-US" dirty="0" smtClean="0">
                <a:solidFill>
                  <a:schemeClr val="tx1"/>
                </a:solidFill>
              </a:rPr>
              <a:t>Avoiding useless refinements will save time and money.   The job requirements should determine the level of detailed analysis used in a floodwater engineering study.  Planning requires a less detailed effort than final design. </a:t>
            </a:r>
          </a:p>
          <a:p>
            <a:pPr algn="l"/>
            <a:endParaRPr lang="en-US" dirty="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18</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2142.WAV">
            <a:hlinkClick r:id="" action="ppaction://media"/>
          </p:cNvPr>
          <p:cNvPicPr>
            <a:picLocks noRot="1" noChangeAspect="1"/>
          </p:cNvPicPr>
          <p:nvPr>
            <a:wavAudioFile r:embed="rId1" name="~PP2142.WAV"/>
          </p:nvPr>
        </p:nvPicPr>
        <p:blipFill>
          <a:blip r:embed="rId4" cstate="print"/>
          <a:stretch>
            <a:fillRect/>
          </a:stretch>
        </p:blipFill>
        <p:spPr>
          <a:xfrm>
            <a:off x="8747125" y="6461125"/>
            <a:ext cx="244475" cy="244475"/>
          </a:xfrm>
          <a:prstGeom prst="rect">
            <a:avLst/>
          </a:prstGeom>
        </p:spPr>
      </p:pic>
    </p:spTree>
  </p:cSld>
  <p:clrMapOvr>
    <a:masterClrMapping/>
  </p:clrMapOvr>
  <p:transition advTm="17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990600"/>
          </a:xfrm>
        </p:spPr>
        <p:txBody>
          <a:bodyPr>
            <a:normAutofit fontScale="90000"/>
          </a:bodyPr>
          <a:lstStyle/>
          <a:p>
            <a:r>
              <a:rPr lang="en-US" sz="3200" dirty="0" smtClean="0"/>
              <a:t>Course Summary</a:t>
            </a:r>
            <a:br>
              <a:rPr lang="en-US" sz="3200" dirty="0" smtClean="0"/>
            </a:br>
            <a:r>
              <a:rPr lang="en-US" sz="3200" dirty="0" smtClean="0"/>
              <a:t>Hour 4</a:t>
            </a:r>
            <a:endParaRPr lang="en-US" sz="3200" dirty="0"/>
          </a:p>
        </p:txBody>
      </p:sp>
      <p:sp>
        <p:nvSpPr>
          <p:cNvPr id="3" name="Subtitle 2"/>
          <p:cNvSpPr>
            <a:spLocks noGrp="1"/>
          </p:cNvSpPr>
          <p:nvPr>
            <p:ph type="subTitle" idx="1"/>
          </p:nvPr>
        </p:nvSpPr>
        <p:spPr>
          <a:xfrm>
            <a:off x="1371600" y="1295400"/>
            <a:ext cx="6400800" cy="4648200"/>
          </a:xfrm>
        </p:spPr>
        <p:txBody>
          <a:bodyPr>
            <a:normAutofit fontScale="32500" lnSpcReduction="20000"/>
          </a:bodyPr>
          <a:lstStyle/>
          <a:p>
            <a:pPr algn="l"/>
            <a:r>
              <a:rPr lang="en-US" dirty="0" smtClean="0">
                <a:solidFill>
                  <a:schemeClr val="tx1"/>
                </a:solidFill>
              </a:rPr>
              <a:t>During the fourth hour we looked at the long-term benefit of feedback in floodwater engineering.  The following ethical concepts come from that experience.</a:t>
            </a:r>
          </a:p>
          <a:p>
            <a:pPr algn="l"/>
            <a:endParaRPr lang="en-US" dirty="0" smtClean="0">
              <a:solidFill>
                <a:schemeClr val="tx1"/>
              </a:solidFill>
            </a:endParaRPr>
          </a:p>
          <a:p>
            <a:pPr algn="l"/>
            <a:r>
              <a:rPr lang="en-US" dirty="0" smtClean="0">
                <a:solidFill>
                  <a:schemeClr val="tx1"/>
                </a:solidFill>
              </a:rPr>
              <a:t>An ounce of prevention is worth a pound of cure.</a:t>
            </a:r>
          </a:p>
          <a:p>
            <a:pPr algn="l"/>
            <a:endParaRPr lang="en-US" dirty="0" smtClean="0">
              <a:solidFill>
                <a:schemeClr val="tx1"/>
              </a:solidFill>
            </a:endParaRPr>
          </a:p>
          <a:p>
            <a:pPr algn="l"/>
            <a:r>
              <a:rPr lang="en-US" dirty="0" smtClean="0">
                <a:solidFill>
                  <a:schemeClr val="tx1"/>
                </a:solidFill>
              </a:rPr>
              <a:t>Engineers who know history can plan better.</a:t>
            </a:r>
          </a:p>
          <a:p>
            <a:pPr algn="l"/>
            <a:endParaRPr lang="en-US" dirty="0" smtClean="0">
              <a:solidFill>
                <a:schemeClr val="tx1"/>
              </a:solidFill>
            </a:endParaRPr>
          </a:p>
          <a:p>
            <a:pPr algn="l"/>
            <a:r>
              <a:rPr lang="en-US" dirty="0" smtClean="0">
                <a:solidFill>
                  <a:schemeClr val="tx1"/>
                </a:solidFill>
              </a:rPr>
              <a:t>Sharing valid engineering application with the public enhanced our public image.</a:t>
            </a:r>
          </a:p>
          <a:p>
            <a:pPr algn="l"/>
            <a:endParaRPr lang="en-US" dirty="0" smtClean="0">
              <a:solidFill>
                <a:schemeClr val="tx1"/>
              </a:solidFill>
            </a:endParaRPr>
          </a:p>
          <a:p>
            <a:pPr algn="l"/>
            <a:r>
              <a:rPr lang="en-US" dirty="0" smtClean="0">
                <a:solidFill>
                  <a:schemeClr val="tx1"/>
                </a:solidFill>
              </a:rPr>
              <a:t>While education entails risk, there is a bigger risk in not educating.  </a:t>
            </a:r>
          </a:p>
          <a:p>
            <a:pPr algn="l"/>
            <a:endParaRPr lang="en-US" dirty="0" smtClean="0">
              <a:solidFill>
                <a:schemeClr val="tx1"/>
              </a:solidFill>
            </a:endParaRPr>
          </a:p>
          <a:p>
            <a:pPr algn="l"/>
            <a:r>
              <a:rPr lang="en-US" dirty="0" smtClean="0">
                <a:solidFill>
                  <a:schemeClr val="tx1"/>
                </a:solidFill>
              </a:rPr>
              <a:t>Lastly in the fourth hour we considered some lessons learned from floodwater emergencies: </a:t>
            </a:r>
          </a:p>
          <a:p>
            <a:pPr algn="l"/>
            <a:endParaRPr lang="en-US" dirty="0" smtClean="0">
              <a:solidFill>
                <a:schemeClr val="tx1"/>
              </a:solidFill>
            </a:endParaRPr>
          </a:p>
          <a:p>
            <a:pPr algn="l"/>
            <a:r>
              <a:rPr lang="en-US" dirty="0" smtClean="0">
                <a:solidFill>
                  <a:schemeClr val="tx1"/>
                </a:solidFill>
              </a:rPr>
              <a:t>Our children come first.  Everything else is a distant second.</a:t>
            </a:r>
          </a:p>
          <a:p>
            <a:pPr algn="l"/>
            <a:endParaRPr lang="en-US" dirty="0" smtClean="0">
              <a:solidFill>
                <a:schemeClr val="tx1"/>
              </a:solidFill>
            </a:endParaRPr>
          </a:p>
          <a:p>
            <a:pPr algn="l"/>
            <a:r>
              <a:rPr lang="en-US" dirty="0" smtClean="0">
                <a:solidFill>
                  <a:schemeClr val="tx1"/>
                </a:solidFill>
              </a:rPr>
              <a:t>During emergency situations the floodwater engineer needs to consider the emotional state of flood victims.  </a:t>
            </a:r>
          </a:p>
          <a:p>
            <a:pPr algn="l"/>
            <a:endParaRPr lang="en-US" dirty="0" smtClean="0">
              <a:solidFill>
                <a:schemeClr val="tx1"/>
              </a:solidFill>
            </a:endParaRPr>
          </a:p>
          <a:p>
            <a:pPr algn="l"/>
            <a:r>
              <a:rPr lang="en-US" dirty="0" smtClean="0">
                <a:solidFill>
                  <a:schemeClr val="tx1"/>
                </a:solidFill>
              </a:rPr>
              <a:t>Don’t be afraid to ask for help when it is for a good cause.</a:t>
            </a:r>
          </a:p>
          <a:p>
            <a:pPr algn="l"/>
            <a:endParaRPr lang="en-US" dirty="0" smtClean="0">
              <a:solidFill>
                <a:schemeClr val="tx1"/>
              </a:solidFill>
            </a:endParaRPr>
          </a:p>
          <a:p>
            <a:pPr algn="l"/>
            <a:r>
              <a:rPr lang="en-US" dirty="0" smtClean="0">
                <a:solidFill>
                  <a:schemeClr val="tx1"/>
                </a:solidFill>
              </a:rPr>
              <a:t>Doing the right thing isn’t always popular or needed.</a:t>
            </a:r>
          </a:p>
          <a:p>
            <a:pPr algn="l"/>
            <a:endParaRPr lang="en-US" dirty="0" smtClean="0">
              <a:solidFill>
                <a:schemeClr val="tx1"/>
              </a:solidFill>
            </a:endParaRPr>
          </a:p>
          <a:p>
            <a:pPr algn="l"/>
            <a:r>
              <a:rPr lang="en-US" dirty="0" smtClean="0">
                <a:solidFill>
                  <a:schemeClr val="tx1"/>
                </a:solidFill>
              </a:rPr>
              <a:t>You don’t always have “hard” data to base taking action on.  </a:t>
            </a:r>
          </a:p>
          <a:p>
            <a:pPr algn="l"/>
            <a:r>
              <a:rPr lang="en-US" dirty="0" smtClean="0">
                <a:solidFill>
                  <a:schemeClr val="tx1"/>
                </a:solidFill>
              </a:rPr>
              <a:t> “It might not rain” is a poor protective strategy. </a:t>
            </a:r>
          </a:p>
          <a:p>
            <a:pPr algn="l"/>
            <a:r>
              <a:rPr lang="en-US" dirty="0" smtClean="0">
                <a:solidFill>
                  <a:schemeClr val="tx1"/>
                </a:solidFill>
              </a:rPr>
              <a:t/>
            </a:r>
            <a:br>
              <a:rPr lang="en-US" dirty="0" smtClean="0">
                <a:solidFill>
                  <a:schemeClr val="tx1"/>
                </a:solidFill>
              </a:rPr>
            </a:br>
            <a:endParaRPr lang="en-US" dirty="0" smtClean="0">
              <a:solidFill>
                <a:schemeClr val="tx1"/>
              </a:solidFill>
            </a:endParaRPr>
          </a:p>
          <a:p>
            <a:pPr algn="l"/>
            <a:r>
              <a:rPr lang="en-US" dirty="0" smtClean="0">
                <a:solidFill>
                  <a:schemeClr val="tx1"/>
                </a:solidFill>
              </a:rPr>
              <a:t>The key concept for employing ethical solutions is knowing when to start looking for them.  When the Code or “book” does not match the reality you are dealing with then it time to ask the question, “What is the right thing to do?</a:t>
            </a:r>
          </a:p>
        </p:txBody>
      </p:sp>
      <p:sp>
        <p:nvSpPr>
          <p:cNvPr id="4" name="Slide Number Placeholder 3"/>
          <p:cNvSpPr>
            <a:spLocks noGrp="1"/>
          </p:cNvSpPr>
          <p:nvPr>
            <p:ph type="sldNum" sz="quarter" idx="12"/>
          </p:nvPr>
        </p:nvSpPr>
        <p:spPr/>
        <p:txBody>
          <a:bodyPr/>
          <a:lstStyle/>
          <a:p>
            <a:fld id="{61556B8C-B6BA-4A09-94A0-B046BEC27B2B}" type="slidenum">
              <a:rPr lang="en-US" smtClean="0"/>
              <a:pPr/>
              <a:t>19</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2543.WAV">
            <a:hlinkClick r:id="" action="ppaction://media"/>
          </p:cNvPr>
          <p:cNvPicPr>
            <a:picLocks noRot="1" noChangeAspect="1"/>
          </p:cNvPicPr>
          <p:nvPr>
            <a:wavAudioFile r:embed="rId1" name="~PP2543.WAV"/>
          </p:nvPr>
        </p:nvPicPr>
        <p:blipFill>
          <a:blip r:embed="rId4" cstate="print"/>
          <a:stretch>
            <a:fillRect/>
          </a:stretch>
        </p:blipFill>
        <p:spPr>
          <a:xfrm>
            <a:off x="8747125" y="6461125"/>
            <a:ext cx="244475" cy="244475"/>
          </a:xfrm>
          <a:prstGeom prst="rect">
            <a:avLst/>
          </a:prstGeom>
        </p:spPr>
      </p:pic>
    </p:spTree>
  </p:cSld>
  <p:clrMapOvr>
    <a:masterClrMapping/>
  </p:clrMapOvr>
  <p:transition advTm="1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066799"/>
          </a:xfrm>
        </p:spPr>
        <p:txBody>
          <a:bodyPr>
            <a:normAutofit/>
          </a:bodyPr>
          <a:lstStyle/>
          <a:p>
            <a:r>
              <a:rPr lang="en-US" sz="3600" dirty="0" smtClean="0"/>
              <a:t>Feedback</a:t>
            </a:r>
            <a:endParaRPr lang="en-US" sz="3600" dirty="0"/>
          </a:p>
        </p:txBody>
      </p:sp>
      <p:sp>
        <p:nvSpPr>
          <p:cNvPr id="3" name="Subtitle 2"/>
          <p:cNvSpPr>
            <a:spLocks noGrp="1"/>
          </p:cNvSpPr>
          <p:nvPr>
            <p:ph type="subTitle" idx="1"/>
          </p:nvPr>
        </p:nvSpPr>
        <p:spPr>
          <a:xfrm>
            <a:off x="1371600" y="1676400"/>
            <a:ext cx="6400800" cy="4267200"/>
          </a:xfrm>
        </p:spPr>
        <p:txBody>
          <a:bodyPr>
            <a:normAutofit fontScale="62500" lnSpcReduction="20000"/>
          </a:bodyPr>
          <a:lstStyle/>
          <a:p>
            <a:pPr algn="l"/>
            <a:r>
              <a:rPr lang="en-US" dirty="0" smtClean="0">
                <a:solidFill>
                  <a:schemeClr val="tx1"/>
                </a:solidFill>
              </a:rPr>
              <a:t>The problem was a lack of feedback.  The lifespan of these projects we were constructing was 100 years.  Human life spans are not that long and engineering careers are much shorter.  If a young engineer with only 5 years of experience was given a bank protection project, he or she would likely have only another 30 years or so for that project to be tested.  So there was only about 1 chance in 3 that the engineer would ever get feedback during a career.  </a:t>
            </a:r>
          </a:p>
          <a:p>
            <a:pPr algn="l"/>
            <a:endParaRPr lang="en-US" dirty="0" smtClean="0">
              <a:solidFill>
                <a:schemeClr val="tx1"/>
              </a:solidFill>
            </a:endParaRPr>
          </a:p>
          <a:p>
            <a:pPr algn="l"/>
            <a:r>
              <a:rPr lang="en-US" dirty="0" smtClean="0">
                <a:solidFill>
                  <a:schemeClr val="tx1"/>
                </a:solidFill>
              </a:rPr>
              <a:t>We needed some way to provide feedback to the planning department.  We tried taking a few along on inspections, but most only saw a few projects.  Also, seeing a project didn’t tell you its history, or its strengths and weaknesses. </a:t>
            </a:r>
          </a:p>
          <a:p>
            <a:pPr algn="l"/>
            <a:endParaRPr lang="en-US" dirty="0" smtClean="0">
              <a:solidFill>
                <a:schemeClr val="tx1"/>
              </a:solidFill>
            </a:endParaRPr>
          </a:p>
          <a:p>
            <a:pPr algn="l"/>
            <a:r>
              <a:rPr lang="en-US" dirty="0" smtClean="0">
                <a:solidFill>
                  <a:schemeClr val="tx1"/>
                </a:solidFill>
              </a:rPr>
              <a:t> </a:t>
            </a:r>
            <a:r>
              <a:rPr lang="en-US" b="1" dirty="0" smtClean="0">
                <a:solidFill>
                  <a:schemeClr val="tx1"/>
                </a:solidFill>
              </a:rPr>
              <a:t>Ethical concept:  Engineers who know history can plan better.</a:t>
            </a:r>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2</a:t>
            </a:fld>
            <a:endParaRPr lang="en-US"/>
          </a:p>
        </p:txBody>
      </p:sp>
      <p:sp>
        <p:nvSpPr>
          <p:cNvPr id="5" name="Footer Placeholder 4"/>
          <p:cNvSpPr>
            <a:spLocks noGrp="1"/>
          </p:cNvSpPr>
          <p:nvPr>
            <p:ph type="ftr" sz="quarter" idx="11"/>
          </p:nvPr>
        </p:nvSpPr>
        <p:spPr>
          <a:xfrm>
            <a:off x="3124200" y="6096000"/>
            <a:ext cx="2895600" cy="625475"/>
          </a:xfrm>
        </p:spPr>
        <p:txBody>
          <a:bodyPr/>
          <a:lstStyle/>
          <a:p>
            <a:r>
              <a:rPr lang="en-US" dirty="0" smtClean="0"/>
              <a:t>© Copyright 2014 Donald E. Soards</a:t>
            </a:r>
          </a:p>
          <a:p>
            <a:r>
              <a:rPr lang="en-US" dirty="0" smtClean="0"/>
              <a:t>All rights reserved by Donald E. Soards</a:t>
            </a:r>
          </a:p>
        </p:txBody>
      </p:sp>
      <p:pic>
        <p:nvPicPr>
          <p:cNvPr id="7" name="~PP3103.WAV">
            <a:hlinkClick r:id="" action="ppaction://media"/>
          </p:cNvPr>
          <p:cNvPicPr>
            <a:picLocks noRot="1" noChangeAspect="1"/>
          </p:cNvPicPr>
          <p:nvPr>
            <a:wavAudioFile r:embed="rId1" name="~PP3103.WAV"/>
          </p:nvPr>
        </p:nvPicPr>
        <p:blipFill>
          <a:blip r:embed="rId4" cstate="print"/>
          <a:stretch>
            <a:fillRect/>
          </a:stretch>
        </p:blipFill>
        <p:spPr>
          <a:xfrm>
            <a:off x="8747125" y="6461125"/>
            <a:ext cx="244475" cy="244475"/>
          </a:xfrm>
          <a:prstGeom prst="rect">
            <a:avLst/>
          </a:prstGeom>
        </p:spPr>
      </p:pic>
    </p:spTree>
  </p:cSld>
  <p:clrMapOvr>
    <a:masterClrMapping/>
  </p:clrMapOvr>
  <p:transition advTm="18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523999"/>
          </a:xfrm>
        </p:spPr>
        <p:txBody>
          <a:bodyPr/>
          <a:lstStyle/>
          <a:p>
            <a:r>
              <a:rPr lang="en-US" dirty="0" smtClean="0"/>
              <a:t>Sharing Information helps</a:t>
            </a:r>
            <a:br>
              <a:rPr lang="en-US" dirty="0" smtClean="0"/>
            </a:br>
            <a:r>
              <a:rPr lang="en-US" dirty="0" smtClean="0"/>
              <a:t> Public Image</a:t>
            </a:r>
            <a:endParaRPr lang="en-US" dirty="0"/>
          </a:p>
        </p:txBody>
      </p:sp>
      <p:sp>
        <p:nvSpPr>
          <p:cNvPr id="3" name="Subtitle 2"/>
          <p:cNvSpPr>
            <a:spLocks noGrp="1"/>
          </p:cNvSpPr>
          <p:nvPr>
            <p:ph type="subTitle" idx="1"/>
          </p:nvPr>
        </p:nvSpPr>
        <p:spPr>
          <a:xfrm>
            <a:off x="1371600" y="2362200"/>
            <a:ext cx="6400800" cy="3276600"/>
          </a:xfrm>
        </p:spPr>
        <p:txBody>
          <a:bodyPr>
            <a:normAutofit fontScale="47500" lnSpcReduction="20000"/>
          </a:bodyPr>
          <a:lstStyle/>
          <a:p>
            <a:pPr algn="l"/>
            <a:r>
              <a:rPr lang="en-US" dirty="0" smtClean="0">
                <a:solidFill>
                  <a:schemeClr val="tx1"/>
                </a:solidFill>
              </a:rPr>
              <a:t>The website was popular outside the Corps.  Over the years I had talked to many environmentally interest people who didn’t like our jetty jacks in our local river.  They thought it spoiled the trees and sand beach areas.  I then pointed out that the levees were there to prevent valley flooding and that the river threatened to erode the levees.  So we put jetty jacks to slow the water and allow it to dump some of its sediment load.  This sand that was dumped formed the sand bars and sand beaches.  Lastly, the cottonwoods started growing in the sandy areas.  So the jacks helped create the pleasant environment.  </a:t>
            </a:r>
          </a:p>
          <a:p>
            <a:pPr algn="l"/>
            <a:endParaRPr lang="en-US" dirty="0" smtClean="0">
              <a:solidFill>
                <a:schemeClr val="tx1"/>
              </a:solidFill>
            </a:endParaRPr>
          </a:p>
          <a:p>
            <a:pPr algn="l"/>
            <a:r>
              <a:rPr lang="en-US" dirty="0" smtClean="0">
                <a:solidFill>
                  <a:schemeClr val="tx1"/>
                </a:solidFill>
              </a:rPr>
              <a:t>After the site went up, university students would call and ask informed questions.  Their favorite publication was the “Best of Lessons Learned”.  No longer were we regarded with suspicion.  It was a real pleasure to talk to an informed public.  </a:t>
            </a:r>
          </a:p>
          <a:p>
            <a:pPr algn="l"/>
            <a:endParaRPr lang="en-US" b="1" dirty="0" smtClean="0">
              <a:solidFill>
                <a:schemeClr val="tx1"/>
              </a:solidFill>
            </a:endParaRPr>
          </a:p>
          <a:p>
            <a:pPr algn="l"/>
            <a:r>
              <a:rPr lang="en-US" b="1" dirty="0" smtClean="0">
                <a:solidFill>
                  <a:schemeClr val="tx1"/>
                </a:solidFill>
              </a:rPr>
              <a:t>Ethical concept:  Sharing valid engineering application with the public enhanced our public image.</a:t>
            </a:r>
            <a:endParaRPr lang="en-US" dirty="0" smtClean="0">
              <a:solidFill>
                <a:schemeClr val="tx1"/>
              </a:solidFill>
            </a:endParaRPr>
          </a:p>
          <a:p>
            <a:pPr algn="l"/>
            <a:endParaRPr lang="en-US" dirty="0" smtClean="0"/>
          </a:p>
          <a:p>
            <a:pPr algn="l"/>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3</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p:txBody>
      </p:sp>
      <p:pic>
        <p:nvPicPr>
          <p:cNvPr id="8" name="~PP3355.WAV">
            <a:hlinkClick r:id="" action="ppaction://media"/>
          </p:cNvPr>
          <p:cNvPicPr>
            <a:picLocks noRot="1" noChangeAspect="1"/>
          </p:cNvPicPr>
          <p:nvPr>
            <a:wavAudioFile r:embed="rId1" name="~PP3355.WAV"/>
          </p:nvPr>
        </p:nvPicPr>
        <p:blipFill>
          <a:blip r:embed="rId4" cstate="print"/>
          <a:stretch>
            <a:fillRect/>
          </a:stretch>
        </p:blipFill>
        <p:spPr>
          <a:xfrm>
            <a:off x="8747125" y="6461125"/>
            <a:ext cx="244475" cy="244475"/>
          </a:xfrm>
          <a:prstGeom prst="rect">
            <a:avLst/>
          </a:prstGeom>
        </p:spPr>
      </p:pic>
    </p:spTree>
  </p:cSld>
  <p:clrMapOvr>
    <a:masterClrMapping/>
  </p:clrMapOvr>
  <p:transition advTm="1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1523999"/>
          </a:xfrm>
        </p:spPr>
        <p:txBody>
          <a:bodyPr/>
          <a:lstStyle/>
          <a:p>
            <a:r>
              <a:rPr lang="en-US" dirty="0" smtClean="0"/>
              <a:t>Education Risk</a:t>
            </a:r>
            <a:endParaRPr lang="en-US" dirty="0"/>
          </a:p>
        </p:txBody>
      </p:sp>
      <p:sp>
        <p:nvSpPr>
          <p:cNvPr id="4" name="Subtitle 3"/>
          <p:cNvSpPr>
            <a:spLocks noGrp="1"/>
          </p:cNvSpPr>
          <p:nvPr>
            <p:ph type="subTitle" idx="1"/>
          </p:nvPr>
        </p:nvSpPr>
        <p:spPr>
          <a:xfrm>
            <a:off x="1371600" y="1905000"/>
            <a:ext cx="6400800" cy="4114800"/>
          </a:xfrm>
        </p:spPr>
        <p:txBody>
          <a:bodyPr>
            <a:normAutofit fontScale="62500" lnSpcReduction="20000"/>
          </a:bodyPr>
          <a:lstStyle/>
          <a:p>
            <a:pPr algn="l"/>
            <a:r>
              <a:rPr lang="en-US" dirty="0" smtClean="0">
                <a:solidFill>
                  <a:schemeClr val="tx1"/>
                </a:solidFill>
              </a:rPr>
              <a:t>One thing I noticed during the first year was the absence of bad reaction to some of our unsuccessful bank protection projects.  Owning up to past failures to improve future designs struck a positive note with the public.</a:t>
            </a:r>
          </a:p>
          <a:p>
            <a:pPr algn="l"/>
            <a:endParaRPr lang="en-US" dirty="0" smtClean="0">
              <a:solidFill>
                <a:schemeClr val="tx1"/>
              </a:solidFill>
            </a:endParaRPr>
          </a:p>
          <a:p>
            <a:pPr algn="l"/>
            <a:r>
              <a:rPr lang="en-US" dirty="0" smtClean="0">
                <a:solidFill>
                  <a:schemeClr val="tx1"/>
                </a:solidFill>
              </a:rPr>
              <a:t>On September 11, 2001 the government ordered all engineering data removed from the web.  By the time I retired in 2003 I was starting to have the same old disappointing conversations caused by dealing with an uninformed public.  The website continued to be used in-house.</a:t>
            </a:r>
            <a:r>
              <a:rPr lang="en-US" b="1" dirty="0" smtClean="0">
                <a:solidFill>
                  <a:schemeClr val="tx1"/>
                </a:solidFill>
              </a:rPr>
              <a:t> </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Ethical concept:  While education entails risk, there is a bigger risk in not educating.  </a:t>
            </a:r>
            <a:endParaRPr lang="en-US" dirty="0" smtClean="0">
              <a:solidFill>
                <a:schemeClr val="tx1"/>
              </a:solidFill>
            </a:endParaRPr>
          </a:p>
          <a:p>
            <a:pPr algn="l"/>
            <a:endParaRPr lang="en-US" dirty="0"/>
          </a:p>
        </p:txBody>
      </p:sp>
      <p:sp>
        <p:nvSpPr>
          <p:cNvPr id="5" name="Slide Number Placeholder 4"/>
          <p:cNvSpPr>
            <a:spLocks noGrp="1"/>
          </p:cNvSpPr>
          <p:nvPr>
            <p:ph type="sldNum" sz="quarter" idx="12"/>
          </p:nvPr>
        </p:nvSpPr>
        <p:spPr/>
        <p:txBody>
          <a:bodyPr/>
          <a:lstStyle/>
          <a:p>
            <a:fld id="{61556B8C-B6BA-4A09-94A0-B046BEC27B2B}" type="slidenum">
              <a:rPr lang="en-US" smtClean="0"/>
              <a:pPr/>
              <a:t>4</a:t>
            </a:fld>
            <a:endParaRPr lang="en-US"/>
          </a:p>
        </p:txBody>
      </p:sp>
      <p:sp>
        <p:nvSpPr>
          <p:cNvPr id="6" name="Footer Placeholder 5"/>
          <p:cNvSpPr>
            <a:spLocks noGrp="1"/>
          </p:cNvSpPr>
          <p:nvPr>
            <p:ph type="ftr" sz="quarter" idx="11"/>
          </p:nvPr>
        </p:nvSpPr>
        <p:spPr>
          <a:xfrm>
            <a:off x="3124200" y="6096000"/>
            <a:ext cx="2895600" cy="6254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1089.WAV">
            <a:hlinkClick r:id="" action="ppaction://media"/>
          </p:cNvPr>
          <p:cNvPicPr>
            <a:picLocks noRot="1" noChangeAspect="1"/>
          </p:cNvPicPr>
          <p:nvPr>
            <a:wavAudioFile r:embed="rId1" name="~PP1089.WAV"/>
          </p:nvPr>
        </p:nvPicPr>
        <p:blipFill>
          <a:blip r:embed="rId4" cstate="print"/>
          <a:stretch>
            <a:fillRect/>
          </a:stretch>
        </p:blipFill>
        <p:spPr>
          <a:xfrm>
            <a:off x="8747125" y="6461125"/>
            <a:ext cx="244475" cy="244475"/>
          </a:xfrm>
          <a:prstGeom prst="rect">
            <a:avLst/>
          </a:prstGeom>
        </p:spPr>
      </p:pic>
    </p:spTree>
  </p:cSld>
  <p:clrMapOvr>
    <a:masterClrMapping/>
  </p:clrMapOvr>
  <p:transition advTm="5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1447799"/>
          </a:xfrm>
        </p:spPr>
        <p:txBody>
          <a:bodyPr/>
          <a:lstStyle/>
          <a:p>
            <a:r>
              <a:rPr lang="en-US" dirty="0" smtClean="0"/>
              <a:t>Angry Victims</a:t>
            </a:r>
            <a:endParaRPr lang="en-US" dirty="0"/>
          </a:p>
        </p:txBody>
      </p:sp>
      <p:sp>
        <p:nvSpPr>
          <p:cNvPr id="3" name="Subtitle 2"/>
          <p:cNvSpPr>
            <a:spLocks noGrp="1"/>
          </p:cNvSpPr>
          <p:nvPr>
            <p:ph type="subTitle" idx="1"/>
          </p:nvPr>
        </p:nvSpPr>
        <p:spPr>
          <a:xfrm>
            <a:off x="1371600" y="2209800"/>
            <a:ext cx="6400800" cy="3429000"/>
          </a:xfrm>
        </p:spPr>
        <p:txBody>
          <a:bodyPr>
            <a:normAutofit/>
          </a:bodyPr>
          <a:lstStyle/>
          <a:p>
            <a:pPr algn="l"/>
            <a:r>
              <a:rPr lang="en-US" dirty="0" smtClean="0">
                <a:solidFill>
                  <a:schemeClr val="tx1"/>
                </a:solidFill>
              </a:rPr>
              <a:t>“Why did God do this to me?</a:t>
            </a:r>
          </a:p>
          <a:p>
            <a:pPr algn="l"/>
            <a:endParaRPr lang="en-US" b="1" dirty="0" smtClean="0">
              <a:solidFill>
                <a:schemeClr val="tx1"/>
              </a:solidFill>
            </a:endParaRPr>
          </a:p>
          <a:p>
            <a:pPr algn="l"/>
            <a:r>
              <a:rPr lang="en-US" dirty="0" smtClean="0">
                <a:solidFill>
                  <a:schemeClr val="tx1"/>
                </a:solidFill>
              </a:rPr>
              <a:t>“tarred and feathered” house</a:t>
            </a:r>
            <a:endParaRPr lang="en-US" b="1"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5</a:t>
            </a:fld>
            <a:endParaRPr lang="en-US"/>
          </a:p>
        </p:txBody>
      </p:sp>
      <p:sp>
        <p:nvSpPr>
          <p:cNvPr id="5" name="Footer Placeholder 4"/>
          <p:cNvSpPr>
            <a:spLocks noGrp="1"/>
          </p:cNvSpPr>
          <p:nvPr>
            <p:ph type="ftr" sz="quarter" idx="11"/>
          </p:nvPr>
        </p:nvSpPr>
        <p:spPr>
          <a:xfrm>
            <a:off x="3124200" y="6248400"/>
            <a:ext cx="2895600" cy="4730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489.WAV">
            <a:hlinkClick r:id="" action="ppaction://media"/>
          </p:cNvPr>
          <p:cNvPicPr>
            <a:picLocks noRot="1" noChangeAspect="1"/>
          </p:cNvPicPr>
          <p:nvPr>
            <a:wavAudioFile r:embed="rId1" name="~PP489.WAV"/>
          </p:nvPr>
        </p:nvPicPr>
        <p:blipFill>
          <a:blip r:embed="rId4" cstate="print"/>
          <a:stretch>
            <a:fillRect/>
          </a:stretch>
        </p:blipFill>
        <p:spPr>
          <a:xfrm>
            <a:off x="8747125" y="6461125"/>
            <a:ext cx="244475" cy="244475"/>
          </a:xfrm>
          <a:prstGeom prst="rect">
            <a:avLst/>
          </a:prstGeom>
        </p:spPr>
      </p:pic>
    </p:spTree>
  </p:cSld>
  <p:clrMapOvr>
    <a:masterClrMapping/>
  </p:clrMapOvr>
  <p:transition advTm="1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1447799"/>
          </a:xfrm>
        </p:spPr>
        <p:txBody>
          <a:bodyPr/>
          <a:lstStyle/>
          <a:p>
            <a:r>
              <a:rPr lang="en-US" dirty="0" smtClean="0"/>
              <a:t>Our children come first.</a:t>
            </a:r>
            <a:endParaRPr lang="en-US" dirty="0"/>
          </a:p>
        </p:txBody>
      </p:sp>
      <p:sp>
        <p:nvSpPr>
          <p:cNvPr id="3" name="Subtitle 2"/>
          <p:cNvSpPr>
            <a:spLocks noGrp="1"/>
          </p:cNvSpPr>
          <p:nvPr>
            <p:ph type="subTitle" idx="1"/>
          </p:nvPr>
        </p:nvSpPr>
        <p:spPr>
          <a:xfrm>
            <a:off x="1371600" y="1828800"/>
            <a:ext cx="6400800" cy="3810000"/>
          </a:xfrm>
        </p:spPr>
        <p:txBody>
          <a:bodyPr>
            <a:normAutofit fontScale="62500" lnSpcReduction="20000"/>
          </a:bodyPr>
          <a:lstStyle/>
          <a:p>
            <a:pPr algn="l"/>
            <a:r>
              <a:rPr lang="en-US" dirty="0" smtClean="0">
                <a:solidFill>
                  <a:schemeClr val="tx1"/>
                </a:solidFill>
              </a:rPr>
              <a:t>Is there any other way to help a flood victim restore his or her objectivity?</a:t>
            </a:r>
          </a:p>
          <a:p>
            <a:pPr algn="l"/>
            <a:endParaRPr lang="en-US" dirty="0" smtClean="0">
              <a:solidFill>
                <a:schemeClr val="tx1"/>
              </a:solidFill>
            </a:endParaRPr>
          </a:p>
          <a:p>
            <a:pPr algn="l"/>
            <a:r>
              <a:rPr lang="en-US" dirty="0" smtClean="0">
                <a:solidFill>
                  <a:schemeClr val="tx1"/>
                </a:solidFill>
              </a:rPr>
              <a:t>Yes.   One old timer taught me restore objectivity by asking, “Where are your children?”  Invariably the person answers, “They are playing in the floodwater.”  At this point we would explain “that floodwater is Mother Nature’s sewer system.  It’s full of pesticide, fungicide, mine tailings, cow dung, and tetanus.”  Immediately, the person forgets all the unimportant anger and starts thinking about what really counts.</a:t>
            </a:r>
          </a:p>
          <a:p>
            <a:pPr algn="l"/>
            <a:endParaRPr lang="en-US" b="1" dirty="0" smtClean="0">
              <a:solidFill>
                <a:schemeClr val="tx1"/>
              </a:solidFill>
            </a:endParaRPr>
          </a:p>
          <a:p>
            <a:pPr algn="l"/>
            <a:r>
              <a:rPr lang="en-US" b="1" dirty="0" smtClean="0">
                <a:solidFill>
                  <a:schemeClr val="tx1"/>
                </a:solidFill>
              </a:rPr>
              <a:t>Ethical concept:  Our children come first.  Everything else is a distant second.</a:t>
            </a:r>
            <a:endParaRPr lang="en-US" dirty="0" smtClean="0">
              <a:solidFill>
                <a:schemeClr val="tx1"/>
              </a:solidFill>
            </a:endParaRPr>
          </a:p>
          <a:p>
            <a:endParaRPr lang="en-US" b="1"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6</a:t>
            </a:fld>
            <a:endParaRPr lang="en-US"/>
          </a:p>
        </p:txBody>
      </p:sp>
      <p:sp>
        <p:nvSpPr>
          <p:cNvPr id="5" name="Footer Placeholder 4"/>
          <p:cNvSpPr>
            <a:spLocks noGrp="1"/>
          </p:cNvSpPr>
          <p:nvPr>
            <p:ph type="ftr" sz="quarter" idx="11"/>
          </p:nvPr>
        </p:nvSpPr>
        <p:spPr>
          <a:xfrm>
            <a:off x="3124200" y="6248400"/>
            <a:ext cx="2895600" cy="4730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1334.WAV">
            <a:hlinkClick r:id="" action="ppaction://media"/>
          </p:cNvPr>
          <p:cNvPicPr>
            <a:picLocks noRot="1" noChangeAspect="1"/>
          </p:cNvPicPr>
          <p:nvPr>
            <a:wavAudioFile r:embed="rId1" name="~PP1334.WAV"/>
          </p:nvPr>
        </p:nvPicPr>
        <p:blipFill>
          <a:blip r:embed="rId4" cstate="print"/>
          <a:stretch>
            <a:fillRect/>
          </a:stretch>
        </p:blipFill>
        <p:spPr>
          <a:xfrm>
            <a:off x="8747125" y="6461125"/>
            <a:ext cx="244475" cy="244475"/>
          </a:xfrm>
          <a:prstGeom prst="rect">
            <a:avLst/>
          </a:prstGeom>
        </p:spPr>
      </p:pic>
    </p:spTree>
  </p:cSld>
  <p:clrMapOvr>
    <a:masterClrMapping/>
  </p:clrMapOvr>
  <p:transition advTm="8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676399"/>
          </a:xfrm>
        </p:spPr>
        <p:txBody>
          <a:bodyPr/>
          <a:lstStyle/>
          <a:p>
            <a:r>
              <a:rPr lang="en-US" dirty="0" smtClean="0"/>
              <a:t>Flood victim emotional states</a:t>
            </a:r>
            <a:endParaRPr lang="en-US" dirty="0"/>
          </a:p>
        </p:txBody>
      </p:sp>
      <p:sp>
        <p:nvSpPr>
          <p:cNvPr id="4" name="Subtitle 3"/>
          <p:cNvSpPr>
            <a:spLocks noGrp="1"/>
          </p:cNvSpPr>
          <p:nvPr>
            <p:ph type="subTitle" idx="1"/>
          </p:nvPr>
        </p:nvSpPr>
        <p:spPr>
          <a:xfrm>
            <a:off x="1371600" y="2362200"/>
            <a:ext cx="6400800" cy="3657600"/>
          </a:xfrm>
        </p:spPr>
        <p:txBody>
          <a:bodyPr>
            <a:normAutofit fontScale="62500" lnSpcReduction="20000"/>
          </a:bodyPr>
          <a:lstStyle/>
          <a:p>
            <a:pPr algn="l"/>
            <a:r>
              <a:rPr lang="en-US" dirty="0" smtClean="0">
                <a:solidFill>
                  <a:schemeClr val="tx1"/>
                </a:solidFill>
              </a:rPr>
              <a:t>The second emotional concept I would like to share with you is about emotional states of flood victims.  There are dozens of emotions, but flood victims aren’t experiencing many of them.  When flood victims are active enough to contact you they are in three primary states:  heroic, angry, or depressed.  Note that some who are not contacting you may be in shock, injured, or paralyzed with fear.</a:t>
            </a:r>
          </a:p>
          <a:p>
            <a:pPr algn="l"/>
            <a:endParaRPr lang="en-US" dirty="0" smtClean="0">
              <a:solidFill>
                <a:schemeClr val="tx1"/>
              </a:solidFill>
            </a:endParaRPr>
          </a:p>
          <a:p>
            <a:pPr algn="l"/>
            <a:r>
              <a:rPr lang="en-US" dirty="0" smtClean="0">
                <a:solidFill>
                  <a:schemeClr val="tx1"/>
                </a:solidFill>
              </a:rPr>
              <a:t>Most rescues are by neighbors or family.  Many of these are done by people in the heroic state.  After the rescues, the heroic state usually subsides.  </a:t>
            </a:r>
          </a:p>
          <a:p>
            <a:pPr algn="l"/>
            <a:endParaRPr lang="en-US" b="1" dirty="0" smtClean="0">
              <a:solidFill>
                <a:schemeClr val="tx1"/>
              </a:solidFill>
            </a:endParaRPr>
          </a:p>
          <a:p>
            <a:pPr algn="l"/>
            <a:r>
              <a:rPr lang="en-US" b="1" dirty="0" smtClean="0">
                <a:solidFill>
                  <a:schemeClr val="tx1"/>
                </a:solidFill>
              </a:rPr>
              <a:t>Flood victim emotional states:  heroic, angry, depressed</a:t>
            </a:r>
            <a:endParaRPr lang="en-US" dirty="0" smtClean="0">
              <a:solidFill>
                <a:schemeClr val="tx1"/>
              </a:solidFill>
            </a:endParaRPr>
          </a:p>
          <a:p>
            <a:pPr algn="l"/>
            <a:endParaRPr lang="en-US" dirty="0" smtClean="0"/>
          </a:p>
          <a:p>
            <a:pPr algn="l"/>
            <a:endParaRPr lang="en-US" dirty="0" smtClean="0">
              <a:solidFill>
                <a:schemeClr val="tx1"/>
              </a:solidFill>
            </a:endParaRPr>
          </a:p>
        </p:txBody>
      </p:sp>
      <p:sp>
        <p:nvSpPr>
          <p:cNvPr id="5" name="Slide Number Placeholder 4"/>
          <p:cNvSpPr>
            <a:spLocks noGrp="1"/>
          </p:cNvSpPr>
          <p:nvPr>
            <p:ph type="sldNum" sz="quarter" idx="12"/>
          </p:nvPr>
        </p:nvSpPr>
        <p:spPr/>
        <p:txBody>
          <a:bodyPr/>
          <a:lstStyle/>
          <a:p>
            <a:fld id="{61556B8C-B6BA-4A09-94A0-B046BEC27B2B}" type="slidenum">
              <a:rPr lang="en-US" smtClean="0"/>
              <a:pPr/>
              <a:t>7</a:t>
            </a:fld>
            <a:endParaRPr lang="en-US"/>
          </a:p>
        </p:txBody>
      </p:sp>
      <p:sp>
        <p:nvSpPr>
          <p:cNvPr id="6" name="Footer Placeholder 5"/>
          <p:cNvSpPr>
            <a:spLocks noGrp="1"/>
          </p:cNvSpPr>
          <p:nvPr>
            <p:ph type="ftr" sz="quarter" idx="11"/>
          </p:nvPr>
        </p:nvSpPr>
        <p:spPr/>
        <p:txBody>
          <a:bodyPr/>
          <a:lstStyle/>
          <a:p>
            <a:r>
              <a:rPr lang="en-US" dirty="0" smtClean="0"/>
              <a:t>© Copyright 2014 Donald E. Soards</a:t>
            </a:r>
          </a:p>
          <a:p>
            <a:r>
              <a:rPr lang="en-US" dirty="0" smtClean="0"/>
              <a:t>All rights reserved by Donald E. Soards</a:t>
            </a:r>
          </a:p>
          <a:p>
            <a:endParaRPr lang="en-US" dirty="0"/>
          </a:p>
        </p:txBody>
      </p:sp>
      <p:pic>
        <p:nvPicPr>
          <p:cNvPr id="7" name="~PP3050.WAV">
            <a:hlinkClick r:id="" action="ppaction://media"/>
          </p:cNvPr>
          <p:cNvPicPr>
            <a:picLocks noRot="1" noChangeAspect="1"/>
          </p:cNvPicPr>
          <p:nvPr>
            <a:wavAudioFile r:embed="rId1" name="~PP3050.WAV"/>
          </p:nvPr>
        </p:nvPicPr>
        <p:blipFill>
          <a:blip r:embed="rId4" cstate="print"/>
          <a:stretch>
            <a:fillRect/>
          </a:stretch>
        </p:blipFill>
        <p:spPr>
          <a:xfrm>
            <a:off x="8747125" y="6461125"/>
            <a:ext cx="244475" cy="244475"/>
          </a:xfrm>
          <a:prstGeom prst="rect">
            <a:avLst/>
          </a:prstGeom>
        </p:spPr>
      </p:pic>
    </p:spTree>
  </p:cSld>
  <p:clrMapOvr>
    <a:masterClrMapping/>
  </p:clrMapOvr>
  <p:transition advTm="6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371599"/>
          </a:xfrm>
        </p:spPr>
        <p:txBody>
          <a:bodyPr/>
          <a:lstStyle/>
          <a:p>
            <a:r>
              <a:rPr lang="en-US" dirty="0" smtClean="0"/>
              <a:t>Heroic state</a:t>
            </a:r>
            <a:endParaRPr lang="en-US" dirty="0"/>
          </a:p>
        </p:txBody>
      </p:sp>
      <p:sp>
        <p:nvSpPr>
          <p:cNvPr id="3" name="Subtitle 2"/>
          <p:cNvSpPr>
            <a:spLocks noGrp="1"/>
          </p:cNvSpPr>
          <p:nvPr>
            <p:ph type="subTitle" idx="1"/>
          </p:nvPr>
        </p:nvSpPr>
        <p:spPr>
          <a:xfrm>
            <a:off x="1371600" y="2057400"/>
            <a:ext cx="6400800" cy="3581400"/>
          </a:xfrm>
        </p:spPr>
        <p:txBody>
          <a:bodyPr>
            <a:normAutofit/>
          </a:bodyPr>
          <a:lstStyle/>
          <a:p>
            <a:pPr algn="l"/>
            <a:r>
              <a:rPr lang="en-US" dirty="0" smtClean="0">
                <a:solidFill>
                  <a:schemeClr val="tx1"/>
                </a:solidFill>
              </a:rPr>
              <a:t>I have only seen one case where the heroic state lasted for days.</a:t>
            </a:r>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8</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413.WAV">
            <a:hlinkClick r:id="" action="ppaction://media"/>
          </p:cNvPr>
          <p:cNvPicPr>
            <a:picLocks noRot="1" noChangeAspect="1"/>
          </p:cNvPicPr>
          <p:nvPr>
            <a:wavAudioFile r:embed="rId1" name="~PP413.WAV"/>
          </p:nvPr>
        </p:nvPicPr>
        <p:blipFill>
          <a:blip r:embed="rId4" cstate="print"/>
          <a:stretch>
            <a:fillRect/>
          </a:stretch>
        </p:blipFill>
        <p:spPr>
          <a:xfrm>
            <a:off x="8747125" y="6461125"/>
            <a:ext cx="244475" cy="244475"/>
          </a:xfrm>
          <a:prstGeom prst="rect">
            <a:avLst/>
          </a:prstGeom>
        </p:spPr>
      </p:pic>
    </p:spTree>
  </p:cSld>
  <p:clrMapOvr>
    <a:masterClrMapping/>
  </p:clrMapOvr>
  <p:transition advTm="1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990601"/>
          </a:xfrm>
        </p:spPr>
        <p:txBody>
          <a:bodyPr>
            <a:normAutofit/>
          </a:bodyPr>
          <a:lstStyle/>
          <a:p>
            <a:r>
              <a:rPr lang="en-US" dirty="0" smtClean="0"/>
              <a:t> Emotional state of victims</a:t>
            </a:r>
            <a:endParaRPr lang="en-US" sz="3200" dirty="0"/>
          </a:p>
        </p:txBody>
      </p:sp>
      <p:sp>
        <p:nvSpPr>
          <p:cNvPr id="3" name="Subtitle 2"/>
          <p:cNvSpPr>
            <a:spLocks noGrp="1"/>
          </p:cNvSpPr>
          <p:nvPr>
            <p:ph type="subTitle" idx="1"/>
          </p:nvPr>
        </p:nvSpPr>
        <p:spPr>
          <a:xfrm>
            <a:off x="1371600" y="1600200"/>
            <a:ext cx="6400800" cy="4343400"/>
          </a:xfrm>
        </p:spPr>
        <p:txBody>
          <a:bodyPr>
            <a:normAutofit/>
          </a:bodyPr>
          <a:lstStyle/>
          <a:p>
            <a:pPr algn="l"/>
            <a:endParaRPr lang="en-US" dirty="0" smtClean="0">
              <a:solidFill>
                <a:schemeClr val="tx1"/>
              </a:solidFill>
            </a:endParaRPr>
          </a:p>
          <a:p>
            <a:pPr algn="l"/>
            <a:r>
              <a:rPr lang="en-US" dirty="0" smtClean="0">
                <a:solidFill>
                  <a:schemeClr val="tx1"/>
                </a:solidFill>
              </a:rPr>
              <a:t>Heroic</a:t>
            </a:r>
          </a:p>
          <a:p>
            <a:pPr algn="l"/>
            <a:endParaRPr lang="en-US" dirty="0" smtClean="0">
              <a:solidFill>
                <a:schemeClr val="tx1"/>
              </a:solidFill>
            </a:endParaRPr>
          </a:p>
          <a:p>
            <a:pPr algn="l"/>
            <a:r>
              <a:rPr lang="en-US" dirty="0" smtClean="0">
                <a:solidFill>
                  <a:schemeClr val="tx1"/>
                </a:solidFill>
              </a:rPr>
              <a:t>Anger</a:t>
            </a:r>
          </a:p>
          <a:p>
            <a:pPr algn="l"/>
            <a:endParaRPr lang="en-US" dirty="0" smtClean="0">
              <a:solidFill>
                <a:schemeClr val="tx1"/>
              </a:solidFill>
            </a:endParaRPr>
          </a:p>
          <a:p>
            <a:pPr algn="l"/>
            <a:r>
              <a:rPr lang="en-US" dirty="0" smtClean="0">
                <a:solidFill>
                  <a:schemeClr val="tx1"/>
                </a:solidFill>
              </a:rPr>
              <a:t>Mile depression</a:t>
            </a:r>
          </a:p>
          <a:p>
            <a:pPr algn="l"/>
            <a:endParaRPr lang="en-US" dirty="0" smtClean="0">
              <a:solidFill>
                <a:schemeClr val="tx1"/>
              </a:solidFill>
            </a:endParaRPr>
          </a:p>
          <a:p>
            <a:pPr algn="l"/>
            <a:endParaRPr lang="en-US" dirty="0" smtClean="0">
              <a:solidFill>
                <a:schemeClr val="tx1"/>
              </a:solidFill>
            </a:endParaRPr>
          </a:p>
          <a:p>
            <a:pPr algn="l"/>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9</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4079.WAV">
            <a:hlinkClick r:id="" action="ppaction://media"/>
          </p:cNvPr>
          <p:cNvPicPr>
            <a:picLocks noRot="1" noChangeAspect="1"/>
          </p:cNvPicPr>
          <p:nvPr>
            <a:wavAudioFile r:embed="rId1" name="~PP4079.WAV"/>
          </p:nvPr>
        </p:nvPicPr>
        <p:blipFill>
          <a:blip r:embed="rId4" cstate="print"/>
          <a:stretch>
            <a:fillRect/>
          </a:stretch>
        </p:blipFill>
        <p:spPr>
          <a:xfrm>
            <a:off x="8747125" y="6461125"/>
            <a:ext cx="244475" cy="244475"/>
          </a:xfrm>
          <a:prstGeom prst="rect">
            <a:avLst/>
          </a:prstGeom>
        </p:spPr>
      </p:pic>
    </p:spTree>
  </p:cSld>
  <p:clrMapOvr>
    <a:masterClrMapping/>
  </p:clrMapOvr>
  <p:transition advTm="9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1241</TotalTime>
  <Words>6562</Words>
  <Application>Microsoft Office PowerPoint</Application>
  <PresentationFormat>On-screen Show (4:3)</PresentationFormat>
  <Paragraphs>484</Paragraphs>
  <Slides>19</Slides>
  <Notes>19</Notes>
  <HiddenSlides>0</HiddenSlides>
  <MMClips>19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Ethics and Floodwater Engineering Fourth Hour</vt:lpstr>
      <vt:lpstr>Feedback</vt:lpstr>
      <vt:lpstr>Sharing Information helps  Public Image</vt:lpstr>
      <vt:lpstr>Education Risk</vt:lpstr>
      <vt:lpstr>Angry Victims</vt:lpstr>
      <vt:lpstr>Our children come first.</vt:lpstr>
      <vt:lpstr>Flood victim emotional states</vt:lpstr>
      <vt:lpstr>Heroic state</vt:lpstr>
      <vt:lpstr> Emotional state of victims</vt:lpstr>
      <vt:lpstr> Emotional state of victims</vt:lpstr>
      <vt:lpstr>It’s OK to ask for help.</vt:lpstr>
      <vt:lpstr>Acting Ethically</vt:lpstr>
      <vt:lpstr>Taking  Ethical Action</vt:lpstr>
      <vt:lpstr>4th Hour Summary</vt:lpstr>
      <vt:lpstr>4th Hour Summary (con’t)</vt:lpstr>
      <vt:lpstr>Course Summary Hour 1</vt:lpstr>
      <vt:lpstr>Course Summary Hour 2</vt:lpstr>
      <vt:lpstr>Course Summary Hour 3</vt:lpstr>
      <vt:lpstr>Course Summary Hour 4</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 and Floodwater Engineering Second Hour</dc:title>
  <dc:creator>Ryan Malone</dc:creator>
  <cp:lastModifiedBy>Ryan Malone</cp:lastModifiedBy>
  <cp:revision>143</cp:revision>
  <dcterms:created xsi:type="dcterms:W3CDTF">2014-11-02T03:52:06Z</dcterms:created>
  <dcterms:modified xsi:type="dcterms:W3CDTF">2018-12-06T17:06:39Z</dcterms:modified>
</cp:coreProperties>
</file>